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257" r:id="rId3"/>
    <p:sldId id="295" r:id="rId4"/>
    <p:sldId id="296" r:id="rId5"/>
    <p:sldId id="297" r:id="rId6"/>
    <p:sldId id="298"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9" r:id="rId45"/>
    <p:sldId id="300" r:id="rId46"/>
    <p:sldId id="301" r:id="rId47"/>
    <p:sldId id="302" r:id="rId48"/>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81E3"/>
    <a:srgbClr val="FF33CC"/>
    <a:srgbClr val="6AECE6"/>
    <a:srgbClr val="FF5353"/>
    <a:srgbClr val="F8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273" autoAdjust="0"/>
  </p:normalViewPr>
  <p:slideViewPr>
    <p:cSldViewPr snapToGrid="0" showGuides="1">
      <p:cViewPr>
        <p:scale>
          <a:sx n="75" d="100"/>
          <a:sy n="75" d="100"/>
        </p:scale>
        <p:origin x="2670" y="492"/>
      </p:cViewPr>
      <p:guideLst>
        <p:guide pos="2880"/>
        <p:guide orient="horz" pos="2160"/>
        <p:guide orient="horz" pos="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D47F5801-9A94-4255-8B96-6C0E53C61E41}" type="datetimeFigureOut">
              <a:rPr kumimoji="1" lang="ja-JP" altLang="en-US" smtClean="0"/>
              <a:t>2017/8/10</a:t>
            </a:fld>
            <a:endParaRPr kumimoji="1" lang="ja-JP" altLang="en-US"/>
          </a:p>
        </p:txBody>
      </p:sp>
      <p:sp>
        <p:nvSpPr>
          <p:cNvPr id="4" name="フッター プレースホルダー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3EA0E02C-FA57-4D04-8588-F4260CE036CC}" type="slidenum">
              <a:rPr kumimoji="1" lang="ja-JP" altLang="en-US" smtClean="0"/>
              <a:t>‹#›</a:t>
            </a:fld>
            <a:endParaRPr kumimoji="1" lang="ja-JP" altLang="en-US"/>
          </a:p>
        </p:txBody>
      </p:sp>
    </p:spTree>
    <p:extLst>
      <p:ext uri="{BB962C8B-B14F-4D97-AF65-F5344CB8AC3E}">
        <p14:creationId xmlns:p14="http://schemas.microsoft.com/office/powerpoint/2010/main" val="834941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1696" y="0"/>
            <a:ext cx="4302625" cy="340265"/>
          </a:xfrm>
          <a:prstGeom prst="rect">
            <a:avLst/>
          </a:prstGeom>
        </p:spPr>
        <p:txBody>
          <a:bodyPr vert="horz" lIns="91440" tIns="45720" rIns="91440" bIns="45720" rtlCol="0"/>
          <a:lstStyle>
            <a:lvl1pPr algn="r">
              <a:defRPr sz="1200"/>
            </a:lvl1pPr>
          </a:lstStyle>
          <a:p>
            <a:fld id="{DE66DE16-215E-49A0-ACD5-03268D03B09F}" type="datetimeFigureOut">
              <a:rPr kumimoji="1" lang="ja-JP" altLang="en-US" smtClean="0"/>
              <a:t>2017/8/10</a:t>
            </a:fld>
            <a:endParaRPr kumimoji="1" lang="ja-JP" altLang="en-US"/>
          </a:p>
        </p:txBody>
      </p:sp>
      <p:sp>
        <p:nvSpPr>
          <p:cNvPr id="4" name="スライド イメージ プレースホルダー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201" y="3271103"/>
            <a:ext cx="7942238" cy="267645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1200"/>
            </a:lvl1pPr>
          </a:lstStyle>
          <a:p>
            <a:fld id="{57A0344C-04FB-49DF-BA7A-41BF3AC69324}" type="slidenum">
              <a:rPr kumimoji="1" lang="ja-JP" altLang="en-US" smtClean="0"/>
              <a:t>‹#›</a:t>
            </a:fld>
            <a:endParaRPr kumimoji="1" lang="ja-JP" altLang="en-US"/>
          </a:p>
        </p:txBody>
      </p:sp>
    </p:spTree>
    <p:extLst>
      <p:ext uri="{BB962C8B-B14F-4D97-AF65-F5344CB8AC3E}">
        <p14:creationId xmlns:p14="http://schemas.microsoft.com/office/powerpoint/2010/main" val="2673023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3</a:t>
            </a:fld>
            <a:endParaRPr kumimoji="1" lang="ja-JP" altLang="en-US"/>
          </a:p>
        </p:txBody>
      </p:sp>
    </p:spTree>
    <p:extLst>
      <p:ext uri="{BB962C8B-B14F-4D97-AF65-F5344CB8AC3E}">
        <p14:creationId xmlns:p14="http://schemas.microsoft.com/office/powerpoint/2010/main" val="412646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4</a:t>
            </a:fld>
            <a:endParaRPr kumimoji="1" lang="ja-JP" altLang="en-US"/>
          </a:p>
        </p:txBody>
      </p:sp>
    </p:spTree>
    <p:extLst>
      <p:ext uri="{BB962C8B-B14F-4D97-AF65-F5344CB8AC3E}">
        <p14:creationId xmlns:p14="http://schemas.microsoft.com/office/powerpoint/2010/main" val="25900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5</a:t>
            </a:fld>
            <a:endParaRPr kumimoji="1" lang="ja-JP" altLang="en-US"/>
          </a:p>
        </p:txBody>
      </p:sp>
    </p:spTree>
    <p:extLst>
      <p:ext uri="{BB962C8B-B14F-4D97-AF65-F5344CB8AC3E}">
        <p14:creationId xmlns:p14="http://schemas.microsoft.com/office/powerpoint/2010/main" val="164179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11</a:t>
            </a:fld>
            <a:endParaRPr kumimoji="1" lang="ja-JP" altLang="en-US"/>
          </a:p>
        </p:txBody>
      </p:sp>
    </p:spTree>
    <p:extLst>
      <p:ext uri="{BB962C8B-B14F-4D97-AF65-F5344CB8AC3E}">
        <p14:creationId xmlns:p14="http://schemas.microsoft.com/office/powerpoint/2010/main" val="116406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16</a:t>
            </a:fld>
            <a:endParaRPr kumimoji="1" lang="ja-JP" altLang="en-US"/>
          </a:p>
        </p:txBody>
      </p:sp>
    </p:spTree>
    <p:extLst>
      <p:ext uri="{BB962C8B-B14F-4D97-AF65-F5344CB8AC3E}">
        <p14:creationId xmlns:p14="http://schemas.microsoft.com/office/powerpoint/2010/main" val="176296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29</a:t>
            </a:fld>
            <a:endParaRPr kumimoji="1" lang="ja-JP" altLang="en-US"/>
          </a:p>
        </p:txBody>
      </p:sp>
    </p:spTree>
    <p:extLst>
      <p:ext uri="{BB962C8B-B14F-4D97-AF65-F5344CB8AC3E}">
        <p14:creationId xmlns:p14="http://schemas.microsoft.com/office/powerpoint/2010/main" val="1026890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44</a:t>
            </a:fld>
            <a:endParaRPr kumimoji="1" lang="ja-JP" altLang="en-US"/>
          </a:p>
        </p:txBody>
      </p:sp>
    </p:spTree>
    <p:extLst>
      <p:ext uri="{BB962C8B-B14F-4D97-AF65-F5344CB8AC3E}">
        <p14:creationId xmlns:p14="http://schemas.microsoft.com/office/powerpoint/2010/main" val="159091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47</a:t>
            </a:fld>
            <a:endParaRPr kumimoji="1" lang="ja-JP" altLang="en-US"/>
          </a:p>
        </p:txBody>
      </p:sp>
    </p:spTree>
    <p:extLst>
      <p:ext uri="{BB962C8B-B14F-4D97-AF65-F5344CB8AC3E}">
        <p14:creationId xmlns:p14="http://schemas.microsoft.com/office/powerpoint/2010/main" val="2232378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3889"/>
            <a:ext cx="7772400" cy="2276074"/>
          </a:xfrm>
        </p:spPr>
        <p:txBody>
          <a:bodyPr anchor="ctr" anchorCtr="0">
            <a:normAutofit/>
          </a:bodyPr>
          <a:lstStyle>
            <a:lvl1pPr algn="ctr">
              <a:defRPr sz="3200" b="1">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chor="ctr" anchorCtr="0">
            <a:normAutofit/>
          </a:bodyPr>
          <a:lstStyle>
            <a:lvl1pPr marL="0" indent="0" algn="ctr">
              <a:buNone/>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6" name="Slide Number Placeholder 5"/>
          <p:cNvSpPr>
            <a:spLocks noGrp="1"/>
          </p:cNvSpPr>
          <p:nvPr>
            <p:ph type="sldNum" sz="quarter" idx="12"/>
          </p:nvPr>
        </p:nvSpPr>
        <p:spPr/>
        <p:txBody>
          <a:bodyPr/>
          <a:lstStyle/>
          <a:p>
            <a:fld id="{38EDC8A8-B88A-44AD-817F-9D0FA48A315B}" type="slidenum">
              <a:rPr kumimoji="1" lang="ja-JP" altLang="en-US" smtClean="0"/>
              <a:t>‹#›</a:t>
            </a:fld>
            <a:endParaRPr kumimoji="1" lang="ja-JP" altLang="en-US"/>
          </a:p>
        </p:txBody>
      </p:sp>
      <p:pic>
        <p:nvPicPr>
          <p:cNvPr id="8" name="図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0226" y="459717"/>
            <a:ext cx="805124" cy="682097"/>
          </a:xfrm>
          <a:prstGeom prst="rect">
            <a:avLst/>
          </a:prstGeom>
        </p:spPr>
      </p:pic>
    </p:spTree>
    <p:extLst>
      <p:ext uri="{BB962C8B-B14F-4D97-AF65-F5344CB8AC3E}">
        <p14:creationId xmlns:p14="http://schemas.microsoft.com/office/powerpoint/2010/main" val="330505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432554"/>
            <a:ext cx="7886700" cy="703860"/>
          </a:xfrm>
        </p:spPr>
        <p:txBody>
          <a:bodyPr>
            <a:normAutofit/>
          </a:bodyPr>
          <a:lstStyle>
            <a:lvl1pPr>
              <a:defRPr sz="2400" b="1">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マスター タイトルの書式設定</a:t>
            </a:r>
            <a:endParaRPr lang="en-US" dirty="0"/>
          </a:p>
        </p:txBody>
      </p:sp>
      <p:sp>
        <p:nvSpPr>
          <p:cNvPr id="6" name="Slide Number Placeholder 5"/>
          <p:cNvSpPr>
            <a:spLocks noGrp="1"/>
          </p:cNvSpPr>
          <p:nvPr>
            <p:ph type="sldNum" sz="quarter" idx="12"/>
          </p:nvPr>
        </p:nvSpPr>
        <p:spPr/>
        <p:txBody>
          <a:bodyPr/>
          <a:lstStyle>
            <a:lvl1pPr algn="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38EDC8A8-B88A-44AD-817F-9D0FA48A315B}" type="slidenum">
              <a:rPr kumimoji="1" lang="ja-JP" altLang="en-US" smtClean="0"/>
              <a:pPr/>
              <a:t>‹#›</a:t>
            </a:fld>
            <a:endParaRPr kumimoji="1" lang="ja-JP" altLang="en-US"/>
          </a:p>
        </p:txBody>
      </p:sp>
      <p:cxnSp>
        <p:nvCxnSpPr>
          <p:cNvPr id="10" name="直線コネクタ 9"/>
          <p:cNvCxnSpPr/>
          <p:nvPr userDrawn="1"/>
        </p:nvCxnSpPr>
        <p:spPr>
          <a:xfrm>
            <a:off x="628650" y="1221546"/>
            <a:ext cx="78867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図プレースホルダー 7"/>
          <p:cNvSpPr>
            <a:spLocks noGrp="1"/>
          </p:cNvSpPr>
          <p:nvPr>
            <p:ph type="pic" sz="quarter" idx="13"/>
          </p:nvPr>
        </p:nvSpPr>
        <p:spPr>
          <a:xfrm>
            <a:off x="628650" y="1376363"/>
            <a:ext cx="3858322" cy="2905705"/>
          </a:xfrm>
        </p:spPr>
        <p:txBody>
          <a:bodyPr/>
          <a:lstStyle/>
          <a:p>
            <a:endParaRPr kumimoji="1" lang="ja-JP" altLang="en-US"/>
          </a:p>
        </p:txBody>
      </p:sp>
      <p:sp>
        <p:nvSpPr>
          <p:cNvPr id="16" name="図プレースホルダー 7"/>
          <p:cNvSpPr>
            <a:spLocks noGrp="1"/>
          </p:cNvSpPr>
          <p:nvPr>
            <p:ph type="pic" sz="quarter" idx="14"/>
          </p:nvPr>
        </p:nvSpPr>
        <p:spPr>
          <a:xfrm>
            <a:off x="4572000" y="1376363"/>
            <a:ext cx="3858322" cy="2905705"/>
          </a:xfrm>
        </p:spPr>
        <p:txBody>
          <a:bodyPr/>
          <a:lstStyle/>
          <a:p>
            <a:endParaRPr kumimoji="1" lang="ja-JP" altLang="en-US"/>
          </a:p>
        </p:txBody>
      </p:sp>
      <p:sp>
        <p:nvSpPr>
          <p:cNvPr id="18" name="テキスト プレースホルダー 17"/>
          <p:cNvSpPr>
            <a:spLocks noGrp="1"/>
          </p:cNvSpPr>
          <p:nvPr>
            <p:ph type="body" sz="quarter" idx="15"/>
          </p:nvPr>
        </p:nvSpPr>
        <p:spPr>
          <a:xfrm>
            <a:off x="628650" y="4405312"/>
            <a:ext cx="3858322" cy="1775735"/>
          </a:xfrm>
        </p:spPr>
        <p:txBody>
          <a:bodyPr>
            <a:normAutofit/>
          </a:bodyPr>
          <a:lstStyle>
            <a:lvl1pPr marL="0" indent="0">
              <a:lnSpc>
                <a:spcPct val="150000"/>
              </a:lnSpc>
              <a:buNone/>
              <a:defRPr sz="1200">
                <a:latin typeface="メイリオ" panose="020B0604030504040204" pitchFamily="50" charset="-128"/>
                <a:ea typeface="メイリオ" panose="020B0604030504040204" pitchFamily="50" charset="-128"/>
              </a:defRPr>
            </a:lvl1pPr>
            <a:lvl2pPr>
              <a:defRPr sz="1200">
                <a:latin typeface="Meiryo UI" panose="020B0604030504040204" pitchFamily="50" charset="-128"/>
                <a:ea typeface="Meiryo UI" panose="020B0604030504040204" pitchFamily="50" charset="-128"/>
              </a:defRPr>
            </a:lvl2pPr>
            <a:lvl3pPr>
              <a:defRPr sz="12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p:txBody>
      </p:sp>
      <p:sp>
        <p:nvSpPr>
          <p:cNvPr id="19" name="テキスト プレースホルダー 17"/>
          <p:cNvSpPr>
            <a:spLocks noGrp="1"/>
          </p:cNvSpPr>
          <p:nvPr>
            <p:ph type="body" sz="quarter" idx="16"/>
          </p:nvPr>
        </p:nvSpPr>
        <p:spPr>
          <a:xfrm>
            <a:off x="4572000" y="4405312"/>
            <a:ext cx="3858322" cy="1775735"/>
          </a:xfrm>
        </p:spPr>
        <p:txBody>
          <a:bodyPr>
            <a:normAutofit/>
          </a:bodyPr>
          <a:lstStyle>
            <a:lvl1pPr marL="0" indent="0">
              <a:lnSpc>
                <a:spcPct val="150000"/>
              </a:lnSpc>
              <a:buNone/>
              <a:defRPr sz="1200">
                <a:latin typeface="メイリオ" panose="020B0604030504040204" pitchFamily="50" charset="-128"/>
                <a:ea typeface="メイリオ" panose="020B0604030504040204" pitchFamily="50" charset="-128"/>
              </a:defRPr>
            </a:lvl1pPr>
            <a:lvl2pPr>
              <a:defRPr sz="1200">
                <a:latin typeface="Meiryo UI" panose="020B0604030504040204" pitchFamily="50" charset="-128"/>
                <a:ea typeface="Meiryo UI" panose="020B0604030504040204" pitchFamily="50" charset="-128"/>
              </a:defRPr>
            </a:lvl2pPr>
            <a:lvl3pPr>
              <a:defRPr sz="12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6751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D32BA-33EF-426B-B1C0-F94C7C77EA33}" type="datetime1">
              <a:rPr kumimoji="1" lang="ja-JP" altLang="en-US" smtClean="0"/>
              <a:t>2017/8/10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8EDC8A8-B88A-44AD-817F-9D0FA48A315B}" type="slidenum">
              <a:rPr kumimoji="1" lang="ja-JP" altLang="en-US" smtClean="0"/>
              <a:pPr/>
              <a:t>‹#›</a:t>
            </a:fld>
            <a:endParaRPr kumimoji="1" lang="ja-JP" altLang="en-US"/>
          </a:p>
        </p:txBody>
      </p:sp>
    </p:spTree>
    <p:extLst>
      <p:ext uri="{BB962C8B-B14F-4D97-AF65-F5344CB8AC3E}">
        <p14:creationId xmlns:p14="http://schemas.microsoft.com/office/powerpoint/2010/main" val="1921069936"/>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FabWalker</a:t>
            </a:r>
            <a:r>
              <a:rPr kumimoji="1" lang="ja-JP" altLang="en-US" dirty="0" smtClean="0"/>
              <a:t> </a:t>
            </a:r>
            <a:r>
              <a:rPr kumimoji="1" lang="en-US" altLang="ja-JP" dirty="0" smtClean="0"/>
              <a:t>ε</a:t>
            </a:r>
            <a:r>
              <a:rPr kumimoji="1" lang="ja-JP" altLang="en-US" dirty="0" smtClean="0"/>
              <a:t> 組立説明書</a:t>
            </a:r>
            <a:endParaRPr kumimoji="1" lang="ja-JP" altLang="en-US" dirty="0"/>
          </a:p>
        </p:txBody>
      </p:sp>
      <p:sp>
        <p:nvSpPr>
          <p:cNvPr id="3" name="サブタイトル 2"/>
          <p:cNvSpPr>
            <a:spLocks noGrp="1"/>
          </p:cNvSpPr>
          <p:nvPr>
            <p:ph type="subTitle" idx="1"/>
          </p:nvPr>
        </p:nvSpPr>
        <p:spPr/>
        <p:txBody>
          <a:bodyPr/>
          <a:lstStyle/>
          <a:p>
            <a:r>
              <a:rPr lang="ja-JP" altLang="en-US" dirty="0"/>
              <a:t>株式</a:t>
            </a:r>
            <a:r>
              <a:rPr lang="ja-JP" altLang="en-US" dirty="0" smtClean="0"/>
              <a:t>会社イーケイジャパン（</a:t>
            </a:r>
            <a:r>
              <a:rPr lang="en-US" altLang="ja-JP" dirty="0" smtClean="0"/>
              <a:t>ELEKIT</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38EDC8A8-B88A-44AD-817F-9D0FA48A315B}" type="slidenum">
              <a:rPr kumimoji="1" lang="ja-JP" altLang="en-US" smtClean="0"/>
              <a:t>1</a:t>
            </a:fld>
            <a:endParaRPr kumimoji="1" lang="ja-JP" altLang="en-US"/>
          </a:p>
        </p:txBody>
      </p:sp>
    </p:spTree>
    <p:extLst>
      <p:ext uri="{BB962C8B-B14F-4D97-AF65-F5344CB8AC3E}">
        <p14:creationId xmlns:p14="http://schemas.microsoft.com/office/powerpoint/2010/main" val="136223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接着剤を</a:t>
            </a:r>
            <a:r>
              <a:rPr lang="ja-JP" altLang="en-US" dirty="0"/>
              <a:t>つける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10</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smtClean="0"/>
              <a:t>[</a:t>
            </a:r>
            <a:r>
              <a:rPr lang="ja-JP" altLang="en-US" dirty="0" smtClean="0"/>
              <a:t>部品</a:t>
            </a:r>
            <a:r>
              <a:rPr lang="en-US" altLang="ja-JP" dirty="0" smtClean="0"/>
              <a:t>C]</a:t>
            </a:r>
            <a:r>
              <a:rPr lang="ja-JP" altLang="en-US" dirty="0" smtClean="0"/>
              <a:t>に接着剤を</a:t>
            </a:r>
            <a:r>
              <a:rPr lang="ja-JP" altLang="en-US" dirty="0"/>
              <a:t>つける</a:t>
            </a:r>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裏面に</a:t>
            </a:r>
            <a:r>
              <a:rPr lang="ja-JP" altLang="en-US" dirty="0" smtClean="0"/>
              <a:t>も接着剤を</a:t>
            </a:r>
            <a:r>
              <a:rPr lang="ja-JP" altLang="en-US" dirty="0"/>
              <a:t>つける</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
        <p:nvSpPr>
          <p:cNvPr id="10" name="四角形吹き出し 9"/>
          <p:cNvSpPr/>
          <p:nvPr/>
        </p:nvSpPr>
        <p:spPr>
          <a:xfrm>
            <a:off x="368300" y="2100749"/>
            <a:ext cx="1723009" cy="466495"/>
          </a:xfrm>
          <a:prstGeom prst="wedgeRectCallout">
            <a:avLst>
              <a:gd name="adj1" fmla="val 64927"/>
              <a:gd name="adj2" fmla="val 6221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1</a:t>
            </a:r>
            <a:r>
              <a:rPr lang="ja-JP" altLang="en-US" sz="1400" dirty="0" smtClean="0">
                <a:solidFill>
                  <a:schemeClr val="bg1"/>
                </a:solidFill>
              </a:rPr>
              <a:t>ヶ所につける</a:t>
            </a:r>
            <a:endParaRPr lang="ja-JP" altLang="en-US" sz="1400" dirty="0">
              <a:solidFill>
                <a:schemeClr val="bg1"/>
              </a:solidFill>
            </a:endParaRPr>
          </a:p>
        </p:txBody>
      </p:sp>
      <p:sp>
        <p:nvSpPr>
          <p:cNvPr id="11" name="四角形吹き出し 10"/>
          <p:cNvSpPr/>
          <p:nvPr/>
        </p:nvSpPr>
        <p:spPr>
          <a:xfrm>
            <a:off x="368300" y="3503107"/>
            <a:ext cx="1355545" cy="665989"/>
          </a:xfrm>
          <a:prstGeom prst="wedgeRectCallout">
            <a:avLst>
              <a:gd name="adj1" fmla="val 106893"/>
              <a:gd name="adj2" fmla="val -2912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ここには</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まだつけない</a:t>
            </a:r>
            <a:endParaRPr lang="ja-JP" altLang="en-US" sz="1400" dirty="0">
              <a:solidFill>
                <a:schemeClr val="bg1"/>
              </a:solidFill>
            </a:endParaRPr>
          </a:p>
        </p:txBody>
      </p:sp>
      <p:sp>
        <p:nvSpPr>
          <p:cNvPr id="12" name="四角形吹き出し 11"/>
          <p:cNvSpPr/>
          <p:nvPr/>
        </p:nvSpPr>
        <p:spPr>
          <a:xfrm>
            <a:off x="4667984" y="2524638"/>
            <a:ext cx="1016819" cy="665989"/>
          </a:xfrm>
          <a:prstGeom prst="wedgeRectCallout">
            <a:avLst>
              <a:gd name="adj1" fmla="val 80924"/>
              <a:gd name="adj2" fmla="val -186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裏面に</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つける</a:t>
            </a:r>
            <a:endParaRPr lang="ja-JP" altLang="en-US" sz="1400" dirty="0">
              <a:solidFill>
                <a:schemeClr val="bg1"/>
              </a:solidFill>
            </a:endParaRPr>
          </a:p>
        </p:txBody>
      </p:sp>
    </p:spTree>
    <p:extLst>
      <p:ext uri="{BB962C8B-B14F-4D97-AF65-F5344CB8AC3E}">
        <p14:creationId xmlns:p14="http://schemas.microsoft.com/office/powerpoint/2010/main" val="26170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部品をはめ込む</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11</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a:t>[</a:t>
            </a:r>
            <a:r>
              <a:rPr lang="ja-JP" altLang="en-US" dirty="0"/>
              <a:t>部品</a:t>
            </a:r>
            <a:r>
              <a:rPr lang="en-US" altLang="ja-JP" dirty="0"/>
              <a:t>B]</a:t>
            </a:r>
            <a:r>
              <a:rPr lang="ja-JP" altLang="en-US" dirty="0"/>
              <a:t>に</a:t>
            </a:r>
            <a:r>
              <a:rPr lang="en-US" altLang="ja-JP" dirty="0"/>
              <a:t>[</a:t>
            </a:r>
            <a:r>
              <a:rPr lang="ja-JP" altLang="en-US" dirty="0"/>
              <a:t>部品</a:t>
            </a:r>
            <a:r>
              <a:rPr lang="en-US" altLang="ja-JP" dirty="0"/>
              <a:t>C]</a:t>
            </a:r>
            <a:r>
              <a:rPr lang="ja-JP" altLang="en-US" dirty="0"/>
              <a:t>を差し込む</a:t>
            </a:r>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a:t>
            </a:r>
            <a:r>
              <a:rPr lang="ja-JP" altLang="en-US" dirty="0" smtClean="0"/>
              <a:t>はみ出た接着剤を</a:t>
            </a:r>
            <a:r>
              <a:rPr lang="ja-JP" altLang="en-US" dirty="0"/>
              <a:t>ティッシュで拭き取る</a:t>
            </a:r>
          </a:p>
          <a:p>
            <a:endParaRPr kumimoji="1" lang="ja-JP" altLang="en-US" dirty="0"/>
          </a:p>
        </p:txBody>
      </p:sp>
      <p:pic>
        <p:nvPicPr>
          <p:cNvPr id="8" name="図プレースホルダー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48" r="248"/>
          <a:stretch>
            <a:fillRect/>
          </a:stretch>
        </p:blipFill>
        <p:spPr>
          <a:prstGeom prst="rect">
            <a:avLst/>
          </a:prstGeom>
        </p:spPr>
      </p:pic>
      <p:sp>
        <p:nvSpPr>
          <p:cNvPr id="10" name="四角形吹き出し 9"/>
          <p:cNvSpPr/>
          <p:nvPr/>
        </p:nvSpPr>
        <p:spPr>
          <a:xfrm>
            <a:off x="3441370" y="3044461"/>
            <a:ext cx="781480" cy="466495"/>
          </a:xfrm>
          <a:prstGeom prst="wedgeRectCallout">
            <a:avLst>
              <a:gd name="adj1" fmla="val -68922"/>
              <a:gd name="adj2" fmla="val -962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部品</a:t>
            </a:r>
            <a:r>
              <a:rPr lang="en-US" altLang="ja-JP" sz="1400" dirty="0" smtClean="0">
                <a:solidFill>
                  <a:schemeClr val="bg1"/>
                </a:solidFill>
              </a:rPr>
              <a:t>B</a:t>
            </a:r>
            <a:endParaRPr lang="ja-JP" altLang="en-US" sz="1400" dirty="0">
              <a:solidFill>
                <a:schemeClr val="bg1"/>
              </a:solidFill>
            </a:endParaRPr>
          </a:p>
        </p:txBody>
      </p:sp>
      <p:sp>
        <p:nvSpPr>
          <p:cNvPr id="11" name="四角形吹き出し 10"/>
          <p:cNvSpPr/>
          <p:nvPr/>
        </p:nvSpPr>
        <p:spPr>
          <a:xfrm>
            <a:off x="695113" y="3510956"/>
            <a:ext cx="781480" cy="466495"/>
          </a:xfrm>
          <a:prstGeom prst="wedgeRectCallout">
            <a:avLst>
              <a:gd name="adj1" fmla="val 79818"/>
              <a:gd name="adj2" fmla="val -928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部品</a:t>
            </a:r>
            <a:r>
              <a:rPr lang="en-US" altLang="ja-JP" sz="1400" dirty="0">
                <a:solidFill>
                  <a:schemeClr val="bg1"/>
                </a:solidFill>
              </a:rPr>
              <a:t>C</a:t>
            </a:r>
            <a:endParaRPr lang="ja-JP" altLang="en-US" sz="1400" dirty="0">
              <a:solidFill>
                <a:schemeClr val="bg1"/>
              </a:solidFill>
            </a:endParaRPr>
          </a:p>
        </p:txBody>
      </p:sp>
      <p:pic>
        <p:nvPicPr>
          <p:cNvPr id="12" name="図 11"/>
          <p:cNvPicPr>
            <a:picLocks noChangeAspect="1"/>
          </p:cNvPicPr>
          <p:nvPr/>
        </p:nvPicPr>
        <p:blipFill rotWithShape="1">
          <a:blip r:embed="rId5" cstate="print">
            <a:extLst>
              <a:ext uri="{28A0092B-C50C-407E-A947-70E740481C1C}">
                <a14:useLocalDpi xmlns:a14="http://schemas.microsoft.com/office/drawing/2010/main" val="0"/>
              </a:ext>
            </a:extLst>
          </a:blip>
          <a:srcRect t="76296"/>
          <a:stretch/>
        </p:blipFill>
        <p:spPr>
          <a:xfrm>
            <a:off x="1677906" y="5522943"/>
            <a:ext cx="5788187" cy="658104"/>
          </a:xfrm>
          <a:prstGeom prst="rect">
            <a:avLst/>
          </a:prstGeom>
        </p:spPr>
      </p:pic>
      <p:sp>
        <p:nvSpPr>
          <p:cNvPr id="5" name="テキスト ボックス 4"/>
          <p:cNvSpPr txBox="1"/>
          <p:nvPr/>
        </p:nvSpPr>
        <p:spPr>
          <a:xfrm>
            <a:off x="695113" y="5091921"/>
            <a:ext cx="6644768" cy="307777"/>
          </a:xfrm>
          <a:prstGeom prst="rect">
            <a:avLst/>
          </a:prstGeom>
          <a:noFill/>
        </p:spPr>
        <p:txBody>
          <a:bodyPr wrap="none" rtlCol="0">
            <a:spAutoFit/>
          </a:bodyPr>
          <a:lstStyle/>
          <a:p>
            <a:r>
              <a:rPr kumimoji="1" lang="en-US" altLang="ja-JP" sz="1400" dirty="0" smtClean="0"/>
              <a:t>[</a:t>
            </a:r>
            <a:r>
              <a:rPr kumimoji="1" lang="ja-JP" altLang="en-US" sz="1400" dirty="0" smtClean="0"/>
              <a:t>部品</a:t>
            </a:r>
            <a:r>
              <a:rPr kumimoji="1" lang="en-US" altLang="ja-JP" sz="1400" dirty="0" smtClean="0"/>
              <a:t>A]</a:t>
            </a:r>
            <a:r>
              <a:rPr kumimoji="1" lang="ja-JP" altLang="en-US" sz="1400" dirty="0" smtClean="0"/>
              <a:t>と</a:t>
            </a:r>
            <a:r>
              <a:rPr kumimoji="1" lang="en-US" altLang="ja-JP" sz="1400" dirty="0" smtClean="0"/>
              <a:t>[</a:t>
            </a:r>
            <a:r>
              <a:rPr kumimoji="1" lang="ja-JP" altLang="en-US" sz="1400" dirty="0" smtClean="0"/>
              <a:t>部品</a:t>
            </a:r>
            <a:r>
              <a:rPr kumimoji="1" lang="en-US" altLang="ja-JP" sz="1400" dirty="0" smtClean="0"/>
              <a:t>C]</a:t>
            </a:r>
            <a:r>
              <a:rPr kumimoji="1" lang="ja-JP" altLang="en-US" sz="1400" dirty="0" smtClean="0"/>
              <a:t>は</a:t>
            </a:r>
            <a:r>
              <a:rPr kumimoji="1" lang="en-US" altLang="ja-JP" sz="1400" dirty="0"/>
              <a:t>[</a:t>
            </a:r>
            <a:r>
              <a:rPr kumimoji="1" lang="ja-JP" altLang="en-US" sz="1400" dirty="0"/>
              <a:t>⇨</a:t>
            </a:r>
            <a:r>
              <a:rPr kumimoji="1" lang="en-US" altLang="ja-JP" sz="1400" dirty="0"/>
              <a:t>]</a:t>
            </a:r>
            <a:r>
              <a:rPr kumimoji="1" lang="ja-JP" altLang="en-US" sz="1400" dirty="0"/>
              <a:t>や</a:t>
            </a:r>
            <a:r>
              <a:rPr kumimoji="1" lang="en-US" altLang="ja-JP" sz="1400" dirty="0"/>
              <a:t>[A]</a:t>
            </a:r>
            <a:r>
              <a:rPr kumimoji="1" lang="ja-JP" altLang="en-US" sz="1400" dirty="0"/>
              <a:t>の文字の刻印</a:t>
            </a:r>
            <a:r>
              <a:rPr kumimoji="1" lang="ja-JP" altLang="en-US" sz="1400" dirty="0" smtClean="0"/>
              <a:t>がある面が上になるように取り付ける。</a:t>
            </a:r>
            <a:endParaRPr kumimoji="1" lang="ja-JP" altLang="en-US" sz="1400" dirty="0"/>
          </a:p>
        </p:txBody>
      </p:sp>
      <p:sp>
        <p:nvSpPr>
          <p:cNvPr id="13" name="正方形/長方形 12"/>
          <p:cNvSpPr/>
          <p:nvPr/>
        </p:nvSpPr>
        <p:spPr>
          <a:xfrm>
            <a:off x="628651" y="5033964"/>
            <a:ext cx="7801672" cy="127032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4056473" y="5522942"/>
            <a:ext cx="1031051" cy="430887"/>
          </a:xfrm>
          <a:prstGeom prst="rect">
            <a:avLst/>
          </a:prstGeom>
          <a:noFill/>
        </p:spPr>
        <p:txBody>
          <a:bodyPr wrap="none" rtlCol="0">
            <a:spAutoFit/>
          </a:bodyPr>
          <a:lstStyle/>
          <a:p>
            <a:pPr algn="ctr"/>
            <a:r>
              <a:rPr kumimoji="1" lang="ja-JP" altLang="en-US" sz="1100" dirty="0" smtClean="0">
                <a:solidFill>
                  <a:srgbClr val="FF0000"/>
                </a:solidFill>
              </a:rPr>
              <a:t>刻印がある面</a:t>
            </a:r>
            <a:endParaRPr kumimoji="1" lang="en-US" altLang="ja-JP" sz="1100" dirty="0" smtClean="0">
              <a:solidFill>
                <a:srgbClr val="FF0000"/>
              </a:solidFill>
            </a:endParaRPr>
          </a:p>
          <a:p>
            <a:pPr algn="ctr"/>
            <a:r>
              <a:rPr kumimoji="1" lang="ja-JP" altLang="en-US" sz="1100" dirty="0" smtClean="0">
                <a:solidFill>
                  <a:srgbClr val="FF0000"/>
                </a:solidFill>
              </a:rPr>
              <a:t>↓</a:t>
            </a:r>
            <a:endParaRPr kumimoji="1" lang="ja-JP" altLang="en-US" sz="1100" dirty="0">
              <a:solidFill>
                <a:srgbClr val="FF0000"/>
              </a:solidFill>
            </a:endParaRPr>
          </a:p>
        </p:txBody>
      </p:sp>
    </p:spTree>
    <p:extLst>
      <p:ext uri="{BB962C8B-B14F-4D97-AF65-F5344CB8AC3E}">
        <p14:creationId xmlns:p14="http://schemas.microsoft.com/office/powerpoint/2010/main" val="248566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部品</a:t>
            </a:r>
            <a:r>
              <a:rPr lang="en-US" altLang="ja-JP" dirty="0"/>
              <a:t>A]</a:t>
            </a:r>
            <a:r>
              <a:rPr lang="ja-JP" altLang="en-US" dirty="0"/>
              <a:t>の取り付け</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12</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a:t>[</a:t>
            </a:r>
            <a:r>
              <a:rPr lang="ja-JP" altLang="en-US" dirty="0"/>
              <a:t>部品</a:t>
            </a:r>
            <a:r>
              <a:rPr lang="en-US" altLang="ja-JP" dirty="0"/>
              <a:t>A]</a:t>
            </a:r>
            <a:r>
              <a:rPr lang="ja-JP" altLang="en-US" dirty="0" smtClean="0"/>
              <a:t>に接着剤を</a:t>
            </a:r>
            <a:r>
              <a:rPr lang="ja-JP" altLang="en-US" dirty="0"/>
              <a:t>つける</a:t>
            </a:r>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先程組み立てた部品を</a:t>
            </a:r>
            <a:r>
              <a:rPr lang="ja-JP" altLang="en-US" dirty="0" smtClean="0"/>
              <a:t>取り付ける</a:t>
            </a:r>
            <a:r>
              <a:rPr lang="en-US" altLang="ja-JP" dirty="0" smtClean="0"/>
              <a:t/>
            </a:r>
            <a:br>
              <a:rPr lang="en-US" altLang="ja-JP" dirty="0" smtClean="0"/>
            </a:br>
            <a:r>
              <a:rPr lang="en-US" altLang="ja-JP" dirty="0" smtClean="0"/>
              <a:t>※</a:t>
            </a:r>
            <a:r>
              <a:rPr lang="ja-JP" altLang="en-US" dirty="0" smtClean="0"/>
              <a:t> はみ出た接着剤は</a:t>
            </a:r>
            <a:r>
              <a:rPr lang="ja-JP" altLang="en-US" dirty="0"/>
              <a:t>毎回ティッシュで拭き取ろう</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91" r="191"/>
          <a:stretch>
            <a:fillRect/>
          </a:stretch>
        </p:blipFill>
        <p:spPr>
          <a:prstGeom prst="rect">
            <a:avLst/>
          </a:prstGeom>
        </p:spPr>
      </p:pic>
      <p:sp>
        <p:nvSpPr>
          <p:cNvPr id="10" name="四角形吹き出し 9"/>
          <p:cNvSpPr/>
          <p:nvPr/>
        </p:nvSpPr>
        <p:spPr>
          <a:xfrm>
            <a:off x="3589593" y="1650161"/>
            <a:ext cx="781480" cy="466495"/>
          </a:xfrm>
          <a:prstGeom prst="wedgeRectCallout">
            <a:avLst>
              <a:gd name="adj1" fmla="val -34896"/>
              <a:gd name="adj2" fmla="val 915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部品</a:t>
            </a:r>
            <a:r>
              <a:rPr lang="en-US" altLang="ja-JP" sz="1400" dirty="0" smtClean="0">
                <a:solidFill>
                  <a:schemeClr val="bg1"/>
                </a:solidFill>
              </a:rPr>
              <a:t>A</a:t>
            </a:r>
            <a:endParaRPr lang="ja-JP" altLang="en-US" sz="1400" dirty="0">
              <a:solidFill>
                <a:schemeClr val="bg1"/>
              </a:solidFill>
            </a:endParaRPr>
          </a:p>
        </p:txBody>
      </p:sp>
      <p:sp>
        <p:nvSpPr>
          <p:cNvPr id="11" name="四角形吹き出し 10"/>
          <p:cNvSpPr/>
          <p:nvPr/>
        </p:nvSpPr>
        <p:spPr>
          <a:xfrm>
            <a:off x="718556" y="3197335"/>
            <a:ext cx="1206728" cy="871915"/>
          </a:xfrm>
          <a:prstGeom prst="wedgeRectCallout">
            <a:avLst>
              <a:gd name="adj1" fmla="val 76538"/>
              <a:gd name="adj2" fmla="val -544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表面・裏面</a:t>
            </a:r>
            <a:br>
              <a:rPr lang="ja-JP" altLang="en-US" sz="1400" dirty="0">
                <a:solidFill>
                  <a:schemeClr val="bg1"/>
                </a:solidFill>
              </a:rPr>
            </a:br>
            <a:r>
              <a:rPr lang="ja-JP" altLang="en-US" sz="1400" dirty="0">
                <a:solidFill>
                  <a:schemeClr val="bg1"/>
                </a:solidFill>
              </a:rPr>
              <a:t>に</a:t>
            </a:r>
            <a:r>
              <a:rPr lang="ja-JP" altLang="en-US" sz="1400" dirty="0" smtClean="0">
                <a:solidFill>
                  <a:schemeClr val="bg1"/>
                </a:solidFill>
              </a:rPr>
              <a:t>つける</a:t>
            </a:r>
            <a:endParaRPr lang="ja-JP" altLang="en-US" sz="1400" dirty="0">
              <a:solidFill>
                <a:schemeClr val="bg1"/>
              </a:solidFill>
            </a:endParaRPr>
          </a:p>
        </p:txBody>
      </p:sp>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t="76296"/>
          <a:stretch/>
        </p:blipFill>
        <p:spPr>
          <a:xfrm>
            <a:off x="1677906" y="5522943"/>
            <a:ext cx="5788187" cy="658104"/>
          </a:xfrm>
          <a:prstGeom prst="rect">
            <a:avLst/>
          </a:prstGeom>
        </p:spPr>
      </p:pic>
      <p:sp>
        <p:nvSpPr>
          <p:cNvPr id="13" name="テキスト ボックス 12"/>
          <p:cNvSpPr txBox="1"/>
          <p:nvPr/>
        </p:nvSpPr>
        <p:spPr>
          <a:xfrm>
            <a:off x="695113" y="5091921"/>
            <a:ext cx="6644768" cy="307777"/>
          </a:xfrm>
          <a:prstGeom prst="rect">
            <a:avLst/>
          </a:prstGeom>
          <a:noFill/>
        </p:spPr>
        <p:txBody>
          <a:bodyPr wrap="none" rtlCol="0">
            <a:spAutoFit/>
          </a:bodyPr>
          <a:lstStyle/>
          <a:p>
            <a:r>
              <a:rPr kumimoji="1" lang="en-US" altLang="ja-JP" sz="1400" dirty="0" smtClean="0"/>
              <a:t>[</a:t>
            </a:r>
            <a:r>
              <a:rPr kumimoji="1" lang="ja-JP" altLang="en-US" sz="1400" dirty="0" smtClean="0"/>
              <a:t>部品</a:t>
            </a:r>
            <a:r>
              <a:rPr kumimoji="1" lang="en-US" altLang="ja-JP" sz="1400" dirty="0" smtClean="0"/>
              <a:t>A]</a:t>
            </a:r>
            <a:r>
              <a:rPr kumimoji="1" lang="ja-JP" altLang="en-US" sz="1400" dirty="0" smtClean="0"/>
              <a:t>と</a:t>
            </a:r>
            <a:r>
              <a:rPr kumimoji="1" lang="en-US" altLang="ja-JP" sz="1400" dirty="0" smtClean="0"/>
              <a:t>[</a:t>
            </a:r>
            <a:r>
              <a:rPr kumimoji="1" lang="ja-JP" altLang="en-US" sz="1400" dirty="0" smtClean="0"/>
              <a:t>部品</a:t>
            </a:r>
            <a:r>
              <a:rPr kumimoji="1" lang="en-US" altLang="ja-JP" sz="1400" dirty="0" smtClean="0"/>
              <a:t>C]</a:t>
            </a:r>
            <a:r>
              <a:rPr kumimoji="1" lang="ja-JP" altLang="en-US" sz="1400" dirty="0" smtClean="0"/>
              <a:t>は</a:t>
            </a:r>
            <a:r>
              <a:rPr kumimoji="1" lang="en-US" altLang="ja-JP" sz="1400" dirty="0"/>
              <a:t>[</a:t>
            </a:r>
            <a:r>
              <a:rPr kumimoji="1" lang="ja-JP" altLang="en-US" sz="1400" dirty="0"/>
              <a:t>⇨</a:t>
            </a:r>
            <a:r>
              <a:rPr kumimoji="1" lang="en-US" altLang="ja-JP" sz="1400" dirty="0"/>
              <a:t>]</a:t>
            </a:r>
            <a:r>
              <a:rPr kumimoji="1" lang="ja-JP" altLang="en-US" sz="1400" dirty="0"/>
              <a:t>や</a:t>
            </a:r>
            <a:r>
              <a:rPr kumimoji="1" lang="en-US" altLang="ja-JP" sz="1400" dirty="0"/>
              <a:t>[A]</a:t>
            </a:r>
            <a:r>
              <a:rPr kumimoji="1" lang="ja-JP" altLang="en-US" sz="1400" dirty="0"/>
              <a:t>の文字の刻印</a:t>
            </a:r>
            <a:r>
              <a:rPr kumimoji="1" lang="ja-JP" altLang="en-US" sz="1400" dirty="0" smtClean="0"/>
              <a:t>がある面が上になるように取り付ける。</a:t>
            </a:r>
            <a:endParaRPr kumimoji="1" lang="ja-JP" altLang="en-US" sz="1400" dirty="0"/>
          </a:p>
        </p:txBody>
      </p:sp>
      <p:sp>
        <p:nvSpPr>
          <p:cNvPr id="14" name="正方形/長方形 13"/>
          <p:cNvSpPr/>
          <p:nvPr/>
        </p:nvSpPr>
        <p:spPr>
          <a:xfrm>
            <a:off x="628651" y="5033964"/>
            <a:ext cx="7801672" cy="127032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5" name="テキスト ボックス 14"/>
          <p:cNvSpPr txBox="1"/>
          <p:nvPr/>
        </p:nvSpPr>
        <p:spPr>
          <a:xfrm>
            <a:off x="4056473" y="5522942"/>
            <a:ext cx="1031051" cy="430887"/>
          </a:xfrm>
          <a:prstGeom prst="rect">
            <a:avLst/>
          </a:prstGeom>
          <a:noFill/>
        </p:spPr>
        <p:txBody>
          <a:bodyPr wrap="none" rtlCol="0">
            <a:spAutoFit/>
          </a:bodyPr>
          <a:lstStyle/>
          <a:p>
            <a:pPr algn="ctr"/>
            <a:r>
              <a:rPr kumimoji="1" lang="ja-JP" altLang="en-US" sz="1100" dirty="0" smtClean="0">
                <a:solidFill>
                  <a:srgbClr val="FF0000"/>
                </a:solidFill>
              </a:rPr>
              <a:t>刻印がある面</a:t>
            </a:r>
            <a:endParaRPr kumimoji="1" lang="en-US" altLang="ja-JP" sz="1100" dirty="0" smtClean="0">
              <a:solidFill>
                <a:srgbClr val="FF0000"/>
              </a:solidFill>
            </a:endParaRPr>
          </a:p>
          <a:p>
            <a:pPr algn="ctr"/>
            <a:r>
              <a:rPr kumimoji="1" lang="ja-JP" altLang="en-US" sz="1100" dirty="0" smtClean="0">
                <a:solidFill>
                  <a:srgbClr val="FF0000"/>
                </a:solidFill>
              </a:rPr>
              <a:t>↓</a:t>
            </a:r>
            <a:endParaRPr kumimoji="1" lang="ja-JP" altLang="en-US" sz="1100" dirty="0">
              <a:solidFill>
                <a:srgbClr val="FF0000"/>
              </a:solidFill>
            </a:endParaRPr>
          </a:p>
        </p:txBody>
      </p:sp>
    </p:spTree>
    <p:extLst>
      <p:ext uri="{BB962C8B-B14F-4D97-AF65-F5344CB8AC3E}">
        <p14:creationId xmlns:p14="http://schemas.microsoft.com/office/powerpoint/2010/main" val="99672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同様の作業を繰り返す</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13</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反対側も同様に取り付ける</a:t>
            </a:r>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写真のように全て</a:t>
            </a:r>
            <a:r>
              <a:rPr lang="ja-JP" altLang="en-US" dirty="0" smtClean="0"/>
              <a:t>取り付ける</a:t>
            </a:r>
            <a:r>
              <a:rPr lang="en-US" altLang="ja-JP" dirty="0" smtClean="0"/>
              <a:t/>
            </a:r>
            <a:br>
              <a:rPr lang="en-US" altLang="ja-JP" dirty="0" smtClean="0"/>
            </a:br>
            <a:r>
              <a:rPr lang="ja-JP" altLang="en-US" dirty="0" smtClean="0"/>
              <a:t>　ここ</a:t>
            </a:r>
            <a:r>
              <a:rPr lang="ja-JP" altLang="en-US" dirty="0"/>
              <a:t>までできたら胴体部品は完成です！</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76" r="176"/>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76" r="176"/>
          <a:stretch>
            <a:fillRect/>
          </a:stretch>
        </p:blipFill>
        <p:spPr>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t="76296"/>
          <a:stretch/>
        </p:blipFill>
        <p:spPr>
          <a:xfrm>
            <a:off x="1677906" y="5522943"/>
            <a:ext cx="5788187" cy="658104"/>
          </a:xfrm>
          <a:prstGeom prst="rect">
            <a:avLst/>
          </a:prstGeom>
        </p:spPr>
      </p:pic>
      <p:sp>
        <p:nvSpPr>
          <p:cNvPr id="11" name="テキスト ボックス 10"/>
          <p:cNvSpPr txBox="1"/>
          <p:nvPr/>
        </p:nvSpPr>
        <p:spPr>
          <a:xfrm>
            <a:off x="695113" y="5091921"/>
            <a:ext cx="6644768" cy="307777"/>
          </a:xfrm>
          <a:prstGeom prst="rect">
            <a:avLst/>
          </a:prstGeom>
          <a:noFill/>
        </p:spPr>
        <p:txBody>
          <a:bodyPr wrap="none" rtlCol="0">
            <a:spAutoFit/>
          </a:bodyPr>
          <a:lstStyle/>
          <a:p>
            <a:r>
              <a:rPr kumimoji="1" lang="en-US" altLang="ja-JP" sz="1400" dirty="0" smtClean="0"/>
              <a:t>[</a:t>
            </a:r>
            <a:r>
              <a:rPr kumimoji="1" lang="ja-JP" altLang="en-US" sz="1400" dirty="0" smtClean="0"/>
              <a:t>部品</a:t>
            </a:r>
            <a:r>
              <a:rPr kumimoji="1" lang="en-US" altLang="ja-JP" sz="1400" dirty="0" smtClean="0"/>
              <a:t>A]</a:t>
            </a:r>
            <a:r>
              <a:rPr kumimoji="1" lang="ja-JP" altLang="en-US" sz="1400" dirty="0" smtClean="0"/>
              <a:t>と</a:t>
            </a:r>
            <a:r>
              <a:rPr kumimoji="1" lang="en-US" altLang="ja-JP" sz="1400" dirty="0" smtClean="0"/>
              <a:t>[</a:t>
            </a:r>
            <a:r>
              <a:rPr kumimoji="1" lang="ja-JP" altLang="en-US" sz="1400" dirty="0" smtClean="0"/>
              <a:t>部品</a:t>
            </a:r>
            <a:r>
              <a:rPr kumimoji="1" lang="en-US" altLang="ja-JP" sz="1400" dirty="0" smtClean="0"/>
              <a:t>C]</a:t>
            </a:r>
            <a:r>
              <a:rPr kumimoji="1" lang="ja-JP" altLang="en-US" sz="1400" dirty="0" smtClean="0"/>
              <a:t>は</a:t>
            </a:r>
            <a:r>
              <a:rPr kumimoji="1" lang="en-US" altLang="ja-JP" sz="1400" dirty="0"/>
              <a:t>[</a:t>
            </a:r>
            <a:r>
              <a:rPr kumimoji="1" lang="ja-JP" altLang="en-US" sz="1400" dirty="0"/>
              <a:t>⇨</a:t>
            </a:r>
            <a:r>
              <a:rPr kumimoji="1" lang="en-US" altLang="ja-JP" sz="1400" dirty="0"/>
              <a:t>]</a:t>
            </a:r>
            <a:r>
              <a:rPr kumimoji="1" lang="ja-JP" altLang="en-US" sz="1400" dirty="0"/>
              <a:t>や</a:t>
            </a:r>
            <a:r>
              <a:rPr kumimoji="1" lang="en-US" altLang="ja-JP" sz="1400" dirty="0"/>
              <a:t>[A]</a:t>
            </a:r>
            <a:r>
              <a:rPr kumimoji="1" lang="ja-JP" altLang="en-US" sz="1400" dirty="0"/>
              <a:t>の文字の刻印</a:t>
            </a:r>
            <a:r>
              <a:rPr kumimoji="1" lang="ja-JP" altLang="en-US" sz="1400" dirty="0" smtClean="0"/>
              <a:t>がある面が上になるように取り付ける。</a:t>
            </a:r>
            <a:endParaRPr kumimoji="1" lang="ja-JP" altLang="en-US" sz="1400" dirty="0"/>
          </a:p>
        </p:txBody>
      </p:sp>
      <p:sp>
        <p:nvSpPr>
          <p:cNvPr id="12" name="正方形/長方形 11"/>
          <p:cNvSpPr/>
          <p:nvPr/>
        </p:nvSpPr>
        <p:spPr>
          <a:xfrm>
            <a:off x="628651" y="5033964"/>
            <a:ext cx="7801672" cy="127032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p:cNvSpPr txBox="1"/>
          <p:nvPr/>
        </p:nvSpPr>
        <p:spPr>
          <a:xfrm>
            <a:off x="4056473" y="5522942"/>
            <a:ext cx="1031051" cy="430887"/>
          </a:xfrm>
          <a:prstGeom prst="rect">
            <a:avLst/>
          </a:prstGeom>
          <a:noFill/>
        </p:spPr>
        <p:txBody>
          <a:bodyPr wrap="none" rtlCol="0">
            <a:spAutoFit/>
          </a:bodyPr>
          <a:lstStyle/>
          <a:p>
            <a:pPr algn="ctr"/>
            <a:r>
              <a:rPr kumimoji="1" lang="ja-JP" altLang="en-US" sz="1100" dirty="0" smtClean="0">
                <a:solidFill>
                  <a:srgbClr val="FF0000"/>
                </a:solidFill>
              </a:rPr>
              <a:t>刻印がある面</a:t>
            </a:r>
            <a:endParaRPr kumimoji="1" lang="en-US" altLang="ja-JP" sz="1100" dirty="0" smtClean="0">
              <a:solidFill>
                <a:srgbClr val="FF0000"/>
              </a:solidFill>
            </a:endParaRPr>
          </a:p>
          <a:p>
            <a:pPr algn="ctr"/>
            <a:r>
              <a:rPr kumimoji="1" lang="ja-JP" altLang="en-US" sz="1100" dirty="0" smtClean="0">
                <a:solidFill>
                  <a:srgbClr val="FF0000"/>
                </a:solidFill>
              </a:rPr>
              <a:t>↓</a:t>
            </a:r>
            <a:endParaRPr kumimoji="1" lang="ja-JP" altLang="en-US" sz="1100" dirty="0">
              <a:solidFill>
                <a:srgbClr val="FF0000"/>
              </a:solidFill>
            </a:endParaRPr>
          </a:p>
        </p:txBody>
      </p:sp>
    </p:spTree>
    <p:extLst>
      <p:ext uri="{BB962C8B-B14F-4D97-AF65-F5344CB8AC3E}">
        <p14:creationId xmlns:p14="http://schemas.microsoft.com/office/powerpoint/2010/main" val="84976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足に</a:t>
            </a:r>
            <a:r>
              <a:rPr lang="ja-JP" altLang="en-US" dirty="0"/>
              <a:t>使う部品の確認</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14</a:t>
            </a:fld>
            <a:endParaRPr kumimoji="1" lang="ja-JP" altLang="en-US"/>
          </a:p>
        </p:txBody>
      </p:sp>
      <p:pic>
        <p:nvPicPr>
          <p:cNvPr id="12" name="図プレースホルダー 11"/>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025" r="6025"/>
          <a:stretch>
            <a:fillRect/>
          </a:stretch>
        </p:blipFill>
        <p:spPr>
          <a:xfrm>
            <a:off x="1127835" y="1431016"/>
            <a:ext cx="7007392" cy="5277272"/>
          </a:xfrm>
        </p:spPr>
      </p:pic>
      <p:sp>
        <p:nvSpPr>
          <p:cNvPr id="9" name="四角形吹き出し 8"/>
          <p:cNvSpPr/>
          <p:nvPr/>
        </p:nvSpPr>
        <p:spPr>
          <a:xfrm>
            <a:off x="6985008" y="2330779"/>
            <a:ext cx="1901256" cy="756923"/>
          </a:xfrm>
          <a:prstGeom prst="wedgeRectCallout">
            <a:avLst>
              <a:gd name="adj1" fmla="val -72317"/>
              <a:gd name="adj2" fmla="val 169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smtClean="0">
                <a:solidFill>
                  <a:schemeClr val="bg1"/>
                </a:solidFill>
              </a:rPr>
              <a:t>部品</a:t>
            </a:r>
            <a:r>
              <a:rPr lang="en-US" altLang="ja-JP" sz="2000" dirty="0">
                <a:solidFill>
                  <a:schemeClr val="bg1"/>
                </a:solidFill>
              </a:rPr>
              <a:t>D</a:t>
            </a:r>
            <a:r>
              <a:rPr lang="en-US" altLang="ja-JP" sz="2000" dirty="0" smtClean="0">
                <a:solidFill>
                  <a:schemeClr val="bg1"/>
                </a:solidFill>
              </a:rPr>
              <a:t>]</a:t>
            </a:r>
            <a:r>
              <a:rPr lang="ja-JP" altLang="en-US" sz="2000" dirty="0" smtClean="0">
                <a:solidFill>
                  <a:schemeClr val="bg1"/>
                </a:solidFill>
              </a:rPr>
              <a:t> </a:t>
            </a:r>
            <a:r>
              <a:rPr lang="en-US" altLang="ja-JP" sz="2000" dirty="0">
                <a:solidFill>
                  <a:schemeClr val="bg1"/>
                </a:solidFill>
              </a:rPr>
              <a:t>2</a:t>
            </a:r>
            <a:r>
              <a:rPr lang="ja-JP" altLang="en-US" sz="2000" dirty="0" smtClean="0">
                <a:solidFill>
                  <a:schemeClr val="bg1"/>
                </a:solidFill>
              </a:rPr>
              <a:t>個</a:t>
            </a:r>
            <a:endParaRPr kumimoji="1" lang="ja-JP" altLang="en-US" sz="2000" dirty="0">
              <a:solidFill>
                <a:schemeClr val="bg1"/>
              </a:solidFill>
            </a:endParaRPr>
          </a:p>
        </p:txBody>
      </p:sp>
      <p:sp>
        <p:nvSpPr>
          <p:cNvPr id="10" name="四角形吹き出し 9"/>
          <p:cNvSpPr/>
          <p:nvPr/>
        </p:nvSpPr>
        <p:spPr>
          <a:xfrm>
            <a:off x="6985008" y="3525144"/>
            <a:ext cx="1901256" cy="756923"/>
          </a:xfrm>
          <a:prstGeom prst="wedgeRectCallout">
            <a:avLst>
              <a:gd name="adj1" fmla="val -68025"/>
              <a:gd name="adj2" fmla="val 797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smtClean="0">
                <a:solidFill>
                  <a:schemeClr val="bg1"/>
                </a:solidFill>
              </a:rPr>
              <a:t>部品</a:t>
            </a:r>
            <a:r>
              <a:rPr lang="en-US" altLang="ja-JP" sz="2000" dirty="0" smtClean="0">
                <a:solidFill>
                  <a:schemeClr val="bg1"/>
                </a:solidFill>
              </a:rPr>
              <a:t>E]</a:t>
            </a:r>
            <a:r>
              <a:rPr lang="ja-JP" altLang="en-US" sz="2000" dirty="0" smtClean="0">
                <a:solidFill>
                  <a:schemeClr val="bg1"/>
                </a:solidFill>
              </a:rPr>
              <a:t> </a:t>
            </a:r>
            <a:r>
              <a:rPr lang="en-US" altLang="ja-JP" sz="2000" dirty="0">
                <a:solidFill>
                  <a:schemeClr val="bg1"/>
                </a:solidFill>
              </a:rPr>
              <a:t>2</a:t>
            </a:r>
            <a:r>
              <a:rPr lang="ja-JP" altLang="en-US" sz="2000" dirty="0" smtClean="0">
                <a:solidFill>
                  <a:schemeClr val="bg1"/>
                </a:solidFill>
              </a:rPr>
              <a:t>個</a:t>
            </a:r>
            <a:endParaRPr kumimoji="1" lang="ja-JP" altLang="en-US" sz="2000" dirty="0">
              <a:solidFill>
                <a:schemeClr val="bg1"/>
              </a:solidFill>
            </a:endParaRPr>
          </a:p>
        </p:txBody>
      </p:sp>
      <p:sp>
        <p:nvSpPr>
          <p:cNvPr id="11" name="四角形吹き出し 10"/>
          <p:cNvSpPr/>
          <p:nvPr/>
        </p:nvSpPr>
        <p:spPr>
          <a:xfrm>
            <a:off x="6983738" y="5136562"/>
            <a:ext cx="1901256" cy="756923"/>
          </a:xfrm>
          <a:prstGeom prst="wedgeRectCallout">
            <a:avLst>
              <a:gd name="adj1" fmla="val -110042"/>
              <a:gd name="adj2" fmla="val -54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smtClean="0">
                <a:solidFill>
                  <a:schemeClr val="bg1"/>
                </a:solidFill>
              </a:rPr>
              <a:t>部品</a:t>
            </a:r>
            <a:r>
              <a:rPr lang="en-US" altLang="ja-JP" sz="2000" dirty="0" smtClean="0">
                <a:solidFill>
                  <a:schemeClr val="bg1"/>
                </a:solidFill>
              </a:rPr>
              <a:t>F]</a:t>
            </a:r>
            <a:r>
              <a:rPr lang="ja-JP" altLang="en-US" sz="2000" dirty="0" smtClean="0">
                <a:solidFill>
                  <a:schemeClr val="bg1"/>
                </a:solidFill>
              </a:rPr>
              <a:t> </a:t>
            </a:r>
            <a:r>
              <a:rPr lang="en-US" altLang="ja-JP" sz="2000" dirty="0">
                <a:solidFill>
                  <a:schemeClr val="bg1"/>
                </a:solidFill>
              </a:rPr>
              <a:t>2</a:t>
            </a:r>
            <a:r>
              <a:rPr lang="ja-JP" altLang="en-US" sz="2000" dirty="0" smtClean="0">
                <a:solidFill>
                  <a:schemeClr val="bg1"/>
                </a:solidFill>
              </a:rPr>
              <a:t>個</a:t>
            </a:r>
            <a:endParaRPr kumimoji="1" lang="ja-JP" altLang="en-US" sz="2000" dirty="0">
              <a:solidFill>
                <a:schemeClr val="bg1"/>
              </a:solidFill>
            </a:endParaRPr>
          </a:p>
        </p:txBody>
      </p:sp>
    </p:spTree>
    <p:extLst>
      <p:ext uri="{BB962C8B-B14F-4D97-AF65-F5344CB8AC3E}">
        <p14:creationId xmlns:p14="http://schemas.microsoft.com/office/powerpoint/2010/main" val="142766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部品</a:t>
            </a:r>
            <a:r>
              <a:rPr lang="en-US" altLang="ja-JP" dirty="0"/>
              <a:t>E]</a:t>
            </a:r>
            <a:r>
              <a:rPr lang="ja-JP" altLang="en-US" dirty="0"/>
              <a:t>を</a:t>
            </a:r>
            <a:r>
              <a:rPr lang="en-US" altLang="ja-JP" dirty="0"/>
              <a:t>[</a:t>
            </a:r>
            <a:r>
              <a:rPr lang="ja-JP" altLang="en-US" dirty="0"/>
              <a:t>部品</a:t>
            </a:r>
            <a:r>
              <a:rPr lang="en-US" altLang="ja-JP" dirty="0"/>
              <a:t>D]</a:t>
            </a:r>
            <a:r>
              <a:rPr lang="ja-JP" altLang="en-US" dirty="0"/>
              <a:t>に取り付ける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15</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a:t>[</a:t>
            </a:r>
            <a:r>
              <a:rPr lang="ja-JP" altLang="en-US" dirty="0"/>
              <a:t>部品</a:t>
            </a:r>
            <a:r>
              <a:rPr lang="en-US" altLang="ja-JP" dirty="0"/>
              <a:t>E]</a:t>
            </a:r>
            <a:r>
              <a:rPr lang="ja-JP" altLang="en-US" dirty="0" smtClean="0"/>
              <a:t>に接着剤</a:t>
            </a:r>
            <a:r>
              <a:rPr lang="ja-JP" altLang="en-US" dirty="0" smtClean="0"/>
              <a:t>を</a:t>
            </a:r>
            <a:r>
              <a:rPr lang="ja-JP" altLang="en-US" dirty="0"/>
              <a:t>つけて</a:t>
            </a:r>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a:t>
            </a:r>
            <a:r>
              <a:rPr lang="en-US" altLang="ja-JP" dirty="0"/>
              <a:t>[</a:t>
            </a:r>
            <a:r>
              <a:rPr lang="ja-JP" altLang="en-US" dirty="0"/>
              <a:t>部品</a:t>
            </a:r>
            <a:r>
              <a:rPr lang="en-US" altLang="ja-JP" dirty="0"/>
              <a:t>D]</a:t>
            </a:r>
            <a:r>
              <a:rPr lang="ja-JP" altLang="en-US" dirty="0"/>
              <a:t>に</a:t>
            </a:r>
            <a:r>
              <a:rPr lang="ja-JP" altLang="en-US" dirty="0" smtClean="0"/>
              <a:t>取り付ける。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Tree>
    <p:extLst>
      <p:ext uri="{BB962C8B-B14F-4D97-AF65-F5344CB8AC3E}">
        <p14:creationId xmlns:p14="http://schemas.microsoft.com/office/powerpoint/2010/main" val="323706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t>
            </a:r>
            <a:r>
              <a:rPr lang="ja-JP" altLang="en-US" dirty="0"/>
              <a:t>部品</a:t>
            </a:r>
            <a:r>
              <a:rPr lang="en-US" altLang="ja-JP" dirty="0"/>
              <a:t>F]</a:t>
            </a:r>
            <a:r>
              <a:rPr lang="ja-JP" altLang="en-US" dirty="0"/>
              <a:t>の貼り合わせ</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16</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a:t>[</a:t>
            </a:r>
            <a:r>
              <a:rPr lang="ja-JP" altLang="en-US" dirty="0"/>
              <a:t>部品</a:t>
            </a:r>
            <a:r>
              <a:rPr lang="en-US" altLang="ja-JP" dirty="0"/>
              <a:t>F]</a:t>
            </a:r>
            <a:r>
              <a:rPr lang="ja-JP" altLang="en-US" dirty="0" smtClean="0"/>
              <a:t>に接着剤</a:t>
            </a:r>
            <a:r>
              <a:rPr lang="ja-JP" altLang="en-US" dirty="0" smtClean="0"/>
              <a:t>をつける。</a:t>
            </a:r>
            <a:endParaRPr lang="ja-JP" altLang="en-US"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a:t>
            </a:r>
            <a:r>
              <a:rPr lang="en-US" altLang="ja-JP" dirty="0"/>
              <a:t>[</a:t>
            </a:r>
            <a:r>
              <a:rPr lang="ja-JP" altLang="en-US" dirty="0"/>
              <a:t>部品</a:t>
            </a:r>
            <a:r>
              <a:rPr lang="en-US" altLang="ja-JP" dirty="0"/>
              <a:t>E]</a:t>
            </a:r>
            <a:r>
              <a:rPr lang="ja-JP" altLang="en-US" dirty="0"/>
              <a:t>に</a:t>
            </a:r>
            <a:r>
              <a:rPr lang="ja-JP" altLang="en-US" dirty="0" smtClean="0"/>
              <a:t>貼り合わせる。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90" r="190"/>
          <a:stretch>
            <a:fillRect/>
          </a:stretch>
        </p:blipFill>
        <p:spPr>
          <a:prstGeom prst="rect">
            <a:avLst/>
          </a:prstGeom>
        </p:spPr>
      </p:pic>
      <p:sp>
        <p:nvSpPr>
          <p:cNvPr id="10" name="四角形吹き出し 9"/>
          <p:cNvSpPr/>
          <p:nvPr/>
        </p:nvSpPr>
        <p:spPr>
          <a:xfrm>
            <a:off x="5836259" y="3509928"/>
            <a:ext cx="2340171" cy="720080"/>
          </a:xfrm>
          <a:prstGeom prst="wedgeRectCallout">
            <a:avLst>
              <a:gd name="adj1" fmla="val -23649"/>
              <a:gd name="adj2" fmla="val -1001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a:t>
            </a:r>
            <a:r>
              <a:rPr lang="ja-JP" altLang="en-US" sz="1400" dirty="0" smtClean="0">
                <a:solidFill>
                  <a:schemeClr val="bg1"/>
                </a:solidFill>
              </a:rPr>
              <a:t>部品</a:t>
            </a:r>
            <a:r>
              <a:rPr lang="en-US" altLang="ja-JP" sz="1400" dirty="0" smtClean="0">
                <a:solidFill>
                  <a:schemeClr val="bg1"/>
                </a:solidFill>
              </a:rPr>
              <a:t>E]</a:t>
            </a:r>
            <a:r>
              <a:rPr lang="ja-JP" altLang="en-US" sz="1400" dirty="0" smtClean="0">
                <a:solidFill>
                  <a:schemeClr val="bg1"/>
                </a:solidFill>
              </a:rPr>
              <a:t>と</a:t>
            </a:r>
            <a:r>
              <a:rPr lang="en-US" altLang="ja-JP" sz="1400" dirty="0" smtClean="0">
                <a:solidFill>
                  <a:schemeClr val="bg1"/>
                </a:solidFill>
              </a:rPr>
              <a:t>[</a:t>
            </a:r>
            <a:r>
              <a:rPr lang="ja-JP" altLang="en-US" sz="1400" dirty="0" smtClean="0">
                <a:solidFill>
                  <a:schemeClr val="bg1"/>
                </a:solidFill>
              </a:rPr>
              <a:t>部品</a:t>
            </a:r>
            <a:r>
              <a:rPr lang="en-US" altLang="ja-JP" sz="1400" dirty="0">
                <a:solidFill>
                  <a:schemeClr val="bg1"/>
                </a:solidFill>
              </a:rPr>
              <a:t>F</a:t>
            </a:r>
            <a:r>
              <a:rPr lang="en-US" altLang="ja-JP" sz="1400" dirty="0" smtClean="0">
                <a:solidFill>
                  <a:schemeClr val="bg1"/>
                </a:solidFill>
              </a:rPr>
              <a:t>]</a:t>
            </a:r>
            <a:r>
              <a:rPr lang="ja-JP" altLang="en-US" sz="1400" dirty="0" smtClean="0">
                <a:solidFill>
                  <a:schemeClr val="bg1"/>
                </a:solidFill>
              </a:rPr>
              <a:t>の輪郭をピッタリ合わせる</a:t>
            </a:r>
            <a:endParaRPr lang="ja-JP" altLang="en-US" sz="1400" dirty="0">
              <a:solidFill>
                <a:schemeClr val="bg1"/>
              </a:solidFill>
            </a:endParaRPr>
          </a:p>
        </p:txBody>
      </p:sp>
    </p:spTree>
    <p:extLst>
      <p:ext uri="{BB962C8B-B14F-4D97-AF65-F5344CB8AC3E}">
        <p14:creationId xmlns:p14="http://schemas.microsoft.com/office/powerpoint/2010/main" val="209386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足部品</a:t>
            </a:r>
            <a:r>
              <a:rPr lang="ja-JP" altLang="en-US" dirty="0"/>
              <a:t>の外観</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17</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ja-JP" altLang="en-US" dirty="0" smtClean="0"/>
              <a:t>これで完成。</a:t>
            </a:r>
            <a:endParaRPr lang="ja-JP" altLang="en-US"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もう</a:t>
            </a:r>
            <a:r>
              <a:rPr lang="en-US" altLang="ja-JP" dirty="0"/>
              <a:t>1</a:t>
            </a:r>
            <a:r>
              <a:rPr lang="ja-JP" altLang="en-US" dirty="0"/>
              <a:t>個、同様に</a:t>
            </a:r>
            <a:r>
              <a:rPr lang="ja-JP" altLang="en-US" dirty="0" smtClean="0"/>
              <a:t>組み立てる。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77" r="177"/>
          <a:stretch>
            <a:fillRect/>
          </a:stretch>
        </p:blipFill>
        <p:spPr>
          <a:prstGeom prst="rect">
            <a:avLst/>
          </a:prstGeom>
        </p:spPr>
      </p:pic>
    </p:spTree>
    <p:extLst>
      <p:ext uri="{BB962C8B-B14F-4D97-AF65-F5344CB8AC3E}">
        <p14:creationId xmlns:p14="http://schemas.microsoft.com/office/powerpoint/2010/main" val="361902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両面テープを切る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18</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ペンで</a:t>
            </a:r>
            <a:r>
              <a:rPr lang="en-US" altLang="ja-JP" dirty="0"/>
              <a:t>25[mm]×10[mm]</a:t>
            </a:r>
            <a:r>
              <a:rPr lang="ja-JP" altLang="en-US" dirty="0"/>
              <a:t>の四角形を</a:t>
            </a:r>
            <a:r>
              <a:rPr lang="en-US" altLang="ja-JP" dirty="0"/>
              <a:t>4</a:t>
            </a:r>
            <a:r>
              <a:rPr lang="ja-JP" altLang="en-US" dirty="0"/>
              <a:t>つ</a:t>
            </a:r>
            <a:r>
              <a:rPr lang="ja-JP" altLang="en-US" dirty="0" smtClean="0"/>
              <a:t>描く。</a:t>
            </a:r>
            <a:r>
              <a:rPr lang="en-US" altLang="ja-JP" dirty="0" smtClean="0"/>
              <a:t>	</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はさみで</a:t>
            </a:r>
            <a:r>
              <a:rPr lang="ja-JP" altLang="en-US" dirty="0" smtClean="0"/>
              <a:t>切る。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Tree>
    <p:extLst>
      <p:ext uri="{BB962C8B-B14F-4D97-AF65-F5344CB8AC3E}">
        <p14:creationId xmlns:p14="http://schemas.microsoft.com/office/powerpoint/2010/main" val="376426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クリップに両面テープを貼る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19</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切った両面テープをクリップに</a:t>
            </a:r>
            <a:r>
              <a:rPr lang="ja-JP" altLang="en-US" dirty="0" smtClean="0"/>
              <a:t>貼る。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合計</a:t>
            </a:r>
            <a:r>
              <a:rPr lang="en-US" altLang="ja-JP" dirty="0"/>
              <a:t>4</a:t>
            </a:r>
            <a:r>
              <a:rPr lang="ja-JP" altLang="en-US" dirty="0"/>
              <a:t>個のクリップに両面テープを</a:t>
            </a:r>
            <a:r>
              <a:rPr lang="ja-JP" altLang="en-US" dirty="0" smtClean="0"/>
              <a:t>貼る。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Tree>
    <p:extLst>
      <p:ext uri="{BB962C8B-B14F-4D97-AF65-F5344CB8AC3E}">
        <p14:creationId xmlns:p14="http://schemas.microsoft.com/office/powerpoint/2010/main" val="396292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FabWalker</a:t>
            </a:r>
            <a:r>
              <a:rPr lang="ja-JP" altLang="en-US" dirty="0"/>
              <a:t> </a:t>
            </a:r>
            <a:r>
              <a:rPr lang="en-US" altLang="ja-JP" dirty="0"/>
              <a:t>ε</a:t>
            </a:r>
            <a:r>
              <a:rPr lang="ja-JP" altLang="en-US" dirty="0"/>
              <a:t>とは</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a:t>
            </a:fld>
            <a:endParaRPr kumimoji="1" lang="ja-JP" altLang="en-US"/>
          </a:p>
        </p:txBody>
      </p:sp>
      <p:sp>
        <p:nvSpPr>
          <p:cNvPr id="8" name="テキスト ボックス 7"/>
          <p:cNvSpPr txBox="1"/>
          <p:nvPr/>
        </p:nvSpPr>
        <p:spPr>
          <a:xfrm>
            <a:off x="628650" y="328201"/>
            <a:ext cx="2220480" cy="276999"/>
          </a:xfrm>
          <a:prstGeom prst="rect">
            <a:avLst/>
          </a:prstGeom>
          <a:noFill/>
        </p:spPr>
        <p:txBody>
          <a:bodyPr wrap="none" rtlCol="0">
            <a:spAutoFit/>
          </a:bodyPr>
          <a:lstStyle/>
          <a:p>
            <a:r>
              <a:rPr kumimoji="1" lang="ja-JP" altLang="en-US" sz="1200" dirty="0" smtClean="0">
                <a:solidFill>
                  <a:srgbClr val="0070C0"/>
                </a:solidFill>
              </a:rPr>
              <a:t>ファブウォーカー イプシロン</a:t>
            </a:r>
            <a:endParaRPr kumimoji="1" lang="ja-JP" altLang="en-US" sz="1200" dirty="0">
              <a:solidFill>
                <a:srgbClr val="0070C0"/>
              </a:solidFill>
            </a:endParaRPr>
          </a:p>
        </p:txBody>
      </p:sp>
      <p:pic>
        <p:nvPicPr>
          <p:cNvPr id="9" name="図 8"/>
          <p:cNvPicPr>
            <a:picLocks noChangeAspect="1"/>
          </p:cNvPicPr>
          <p:nvPr/>
        </p:nvPicPr>
        <p:blipFill rotWithShape="1">
          <a:blip r:embed="rId2" cstate="print">
            <a:extLst>
              <a:ext uri="{28A0092B-C50C-407E-A947-70E740481C1C}">
                <a14:useLocalDpi xmlns:a14="http://schemas.microsoft.com/office/drawing/2010/main" val="0"/>
              </a:ext>
            </a:extLst>
          </a:blip>
          <a:srcRect l="16176" r="7353"/>
          <a:stretch/>
        </p:blipFill>
        <p:spPr>
          <a:xfrm>
            <a:off x="2193250" y="1508551"/>
            <a:ext cx="4757499" cy="4666008"/>
          </a:xfrm>
          <a:prstGeom prst="rect">
            <a:avLst/>
          </a:prstGeom>
        </p:spPr>
      </p:pic>
      <p:sp>
        <p:nvSpPr>
          <p:cNvPr id="10" name="角丸四角形吹き出し 9"/>
          <p:cNvSpPr/>
          <p:nvPr/>
        </p:nvSpPr>
        <p:spPr>
          <a:xfrm>
            <a:off x="260244" y="4683463"/>
            <a:ext cx="2719842" cy="914480"/>
          </a:xfrm>
          <a:prstGeom prst="wedgeRoundRectCallout">
            <a:avLst>
              <a:gd name="adj1" fmla="val 55947"/>
              <a:gd name="adj2" fmla="val -7701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足</a:t>
            </a:r>
            <a:r>
              <a:rPr kumimoji="1" lang="ja-JP" altLang="en-US" sz="1600" dirty="0" smtClean="0"/>
              <a:t>を自由に交換でき、</a:t>
            </a:r>
            <a:r>
              <a:rPr kumimoji="1" lang="en-US" altLang="ja-JP" sz="1600" dirty="0" smtClean="0"/>
              <a:t/>
            </a:r>
            <a:br>
              <a:rPr kumimoji="1" lang="en-US" altLang="ja-JP" sz="1600" dirty="0" smtClean="0"/>
            </a:br>
            <a:r>
              <a:rPr kumimoji="1" lang="ja-JP" altLang="en-US" sz="1600" dirty="0" smtClean="0"/>
              <a:t>“歩き方をデザイン”できる</a:t>
            </a:r>
            <a:endParaRPr kumimoji="1" lang="ja-JP" altLang="en-US" sz="1600" dirty="0"/>
          </a:p>
        </p:txBody>
      </p:sp>
      <p:sp>
        <p:nvSpPr>
          <p:cNvPr id="12" name="角丸四角形吹き出し 11"/>
          <p:cNvSpPr/>
          <p:nvPr/>
        </p:nvSpPr>
        <p:spPr>
          <a:xfrm>
            <a:off x="478429" y="1842905"/>
            <a:ext cx="1933006" cy="1033856"/>
          </a:xfrm>
          <a:prstGeom prst="wedgeRoundRectCallout">
            <a:avLst>
              <a:gd name="adj1" fmla="val 64646"/>
              <a:gd name="adj2" fmla="val 348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前後左右、多彩な動きが可能</a:t>
            </a:r>
            <a:endParaRPr kumimoji="1" lang="ja-JP" altLang="en-US" sz="1600" dirty="0"/>
          </a:p>
        </p:txBody>
      </p:sp>
      <p:sp>
        <p:nvSpPr>
          <p:cNvPr id="13" name="角丸四角形吹き出し 12"/>
          <p:cNvSpPr/>
          <p:nvPr/>
        </p:nvSpPr>
        <p:spPr>
          <a:xfrm>
            <a:off x="5984246" y="4623775"/>
            <a:ext cx="2531104" cy="1033856"/>
          </a:xfrm>
          <a:prstGeom prst="wedgeRoundRectCallout">
            <a:avLst>
              <a:gd name="adj1" fmla="val -59111"/>
              <a:gd name="adj2" fmla="val -6526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デジタルファブリケーションを体験できる</a:t>
            </a:r>
            <a:endParaRPr kumimoji="1" lang="ja-JP" altLang="en-US" sz="1600" dirty="0"/>
          </a:p>
        </p:txBody>
      </p:sp>
      <p:sp>
        <p:nvSpPr>
          <p:cNvPr id="14" name="角丸四角形吹き出し 13"/>
          <p:cNvSpPr/>
          <p:nvPr/>
        </p:nvSpPr>
        <p:spPr>
          <a:xfrm>
            <a:off x="6096000" y="1888951"/>
            <a:ext cx="2787755" cy="798199"/>
          </a:xfrm>
          <a:prstGeom prst="wedgeRoundRectCallout">
            <a:avLst>
              <a:gd name="adj1" fmla="val -59122"/>
              <a:gd name="adj2" fmla="val 5391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a:t>GUI</a:t>
            </a:r>
            <a:r>
              <a:rPr kumimoji="1" lang="ja-JP" altLang="en-US" sz="1600" dirty="0" smtClean="0"/>
              <a:t>プログラミングソフト</a:t>
            </a:r>
            <a:r>
              <a:rPr kumimoji="1" lang="en-US" altLang="ja-JP" sz="1600" dirty="0" smtClean="0"/>
              <a:t/>
            </a:r>
            <a:br>
              <a:rPr kumimoji="1" lang="en-US" altLang="ja-JP" sz="1600" dirty="0" smtClean="0"/>
            </a:br>
            <a:r>
              <a:rPr kumimoji="1" lang="ja-JP" altLang="en-US" sz="1600" dirty="0" smtClean="0"/>
              <a:t>「</a:t>
            </a:r>
            <a:r>
              <a:rPr kumimoji="1" lang="en-US" altLang="ja-JP" sz="1600" dirty="0" err="1" smtClean="0"/>
              <a:t>PaletteLab</a:t>
            </a:r>
            <a:r>
              <a:rPr kumimoji="1" lang="ja-JP" altLang="en-US" sz="1600" dirty="0" smtClean="0"/>
              <a:t>」で制御できる</a:t>
            </a:r>
            <a:endParaRPr kumimoji="1" lang="ja-JP" altLang="en-US" sz="1600" dirty="0"/>
          </a:p>
        </p:txBody>
      </p:sp>
    </p:spTree>
    <p:extLst>
      <p:ext uri="{BB962C8B-B14F-4D97-AF65-F5344CB8AC3E}">
        <p14:creationId xmlns:p14="http://schemas.microsoft.com/office/powerpoint/2010/main" val="307617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クリップ</a:t>
            </a:r>
            <a:r>
              <a:rPr lang="ja-JP" altLang="en-US" dirty="0" smtClean="0"/>
              <a:t>を足に</a:t>
            </a:r>
            <a:r>
              <a:rPr lang="ja-JP" altLang="en-US" dirty="0"/>
              <a:t>貼り付ける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20</a:t>
            </a:fld>
            <a:endParaRPr kumimoji="1" lang="ja-JP" altLang="en-US"/>
          </a:p>
        </p:txBody>
      </p:sp>
      <p:sp>
        <p:nvSpPr>
          <p:cNvPr id="6" name="テキスト プレースホルダー 5"/>
          <p:cNvSpPr>
            <a:spLocks noGrp="1"/>
          </p:cNvSpPr>
          <p:nvPr>
            <p:ph type="body" sz="quarter" idx="15"/>
          </p:nvPr>
        </p:nvSpPr>
        <p:spPr>
          <a:xfrm>
            <a:off x="628650" y="5739589"/>
            <a:ext cx="7886700" cy="616762"/>
          </a:xfrm>
        </p:spPr>
        <p:txBody>
          <a:bodyPr/>
          <a:lstStyle/>
          <a:p>
            <a:r>
              <a:rPr lang="ja-JP" altLang="en-US" dirty="0"/>
              <a:t>写真のようにクリップ</a:t>
            </a:r>
            <a:r>
              <a:rPr lang="ja-JP" altLang="en-US" dirty="0" smtClean="0"/>
              <a:t>を足の</a:t>
            </a:r>
            <a:r>
              <a:rPr lang="ja-JP" altLang="en-US" dirty="0"/>
              <a:t>先に入れて両面テープで</a:t>
            </a:r>
            <a:r>
              <a:rPr lang="ja-JP" altLang="en-US" dirty="0" smtClean="0"/>
              <a:t>貼り付ける。</a:t>
            </a:r>
            <a:endParaRPr lang="en-US" altLang="ja-JP" dirty="0"/>
          </a:p>
          <a:p>
            <a:endParaRPr kumimoji="1" lang="ja-JP" altLang="en-US" dirty="0"/>
          </a:p>
        </p:txBody>
      </p:sp>
      <p:sp>
        <p:nvSpPr>
          <p:cNvPr id="7" name="テキスト プレースホルダー 6"/>
          <p:cNvSpPr>
            <a:spLocks noGrp="1"/>
          </p:cNvSpPr>
          <p:nvPr>
            <p:ph type="body" sz="quarter" idx="16"/>
          </p:nvPr>
        </p:nvSpPr>
        <p:spPr>
          <a:xfrm>
            <a:off x="642698" y="2033994"/>
            <a:ext cx="7617382" cy="787696"/>
          </a:xfrm>
        </p:spPr>
        <p:txBody>
          <a:bodyPr>
            <a:normAutofit/>
          </a:bodyPr>
          <a:lstStyle/>
          <a:p>
            <a:r>
              <a:rPr lang="en-US" altLang="ja-JP" u="sng" dirty="0"/>
              <a:t>[</a:t>
            </a:r>
            <a:r>
              <a:rPr lang="ja-JP" altLang="en-US" u="sng" dirty="0"/>
              <a:t>部品</a:t>
            </a:r>
            <a:r>
              <a:rPr lang="en-US" altLang="ja-JP" u="sng" dirty="0"/>
              <a:t>E]</a:t>
            </a:r>
            <a:r>
              <a:rPr lang="ja-JP" altLang="en-US" u="sng" dirty="0"/>
              <a:t>・</a:t>
            </a:r>
            <a:r>
              <a:rPr lang="en-US" altLang="ja-JP" u="sng" dirty="0"/>
              <a:t>[</a:t>
            </a:r>
            <a:r>
              <a:rPr lang="ja-JP" altLang="en-US" u="sng" dirty="0"/>
              <a:t>部品</a:t>
            </a:r>
            <a:r>
              <a:rPr lang="en-US" altLang="ja-JP" u="sng" dirty="0"/>
              <a:t>F]</a:t>
            </a:r>
            <a:r>
              <a:rPr lang="ja-JP" altLang="en-US" u="sng" dirty="0"/>
              <a:t>がある側からクリップを</a:t>
            </a:r>
            <a:r>
              <a:rPr lang="ja-JP" altLang="en-US" u="sng" dirty="0" smtClean="0"/>
              <a:t>入れる。</a:t>
            </a:r>
            <a:r>
              <a:rPr lang="en-US" altLang="ja-JP" u="sng" dirty="0" smtClean="0"/>
              <a:t/>
            </a:r>
            <a:br>
              <a:rPr lang="en-US" altLang="ja-JP" u="sng" dirty="0" smtClean="0"/>
            </a:br>
            <a:endParaRPr lang="en-US" altLang="ja-JP" u="sng" dirty="0"/>
          </a:p>
          <a:p>
            <a:endParaRPr kumimoji="1" lang="ja-JP" altLang="en-US"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21144" r="977"/>
          <a:stretch/>
        </p:blipFill>
        <p:spPr>
          <a:xfrm>
            <a:off x="642698" y="2739571"/>
            <a:ext cx="2943781" cy="2520000"/>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16868" r="32736"/>
          <a:stretch/>
        </p:blipFill>
        <p:spPr>
          <a:xfrm>
            <a:off x="6610350" y="2739569"/>
            <a:ext cx="1905000" cy="2520000"/>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19258" r="28329"/>
          <a:stretch/>
        </p:blipFill>
        <p:spPr>
          <a:xfrm>
            <a:off x="4107814" y="2739569"/>
            <a:ext cx="1981200" cy="2520000"/>
          </a:xfrm>
          <a:prstGeom prst="rect">
            <a:avLst/>
          </a:prstGeom>
        </p:spPr>
      </p:pic>
      <p:sp>
        <p:nvSpPr>
          <p:cNvPr id="11" name="下矢印 10"/>
          <p:cNvSpPr/>
          <p:nvPr/>
        </p:nvSpPr>
        <p:spPr>
          <a:xfrm rot="16200000">
            <a:off x="3564649" y="3642653"/>
            <a:ext cx="564995" cy="713830"/>
          </a:xfrm>
          <a:prstGeom prst="downArrow">
            <a:avLst/>
          </a:prstGeom>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2" name="下矢印 11"/>
          <p:cNvSpPr/>
          <p:nvPr/>
        </p:nvSpPr>
        <p:spPr>
          <a:xfrm rot="16200000">
            <a:off x="6067185" y="3642653"/>
            <a:ext cx="564995" cy="713830"/>
          </a:xfrm>
          <a:prstGeom prst="downArrow">
            <a:avLst/>
          </a:prstGeom>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744298" y="1404438"/>
            <a:ext cx="800219" cy="461665"/>
          </a:xfrm>
          <a:prstGeom prst="rect">
            <a:avLst/>
          </a:prstGeom>
          <a:noFill/>
          <a:ln w="28575">
            <a:solidFill>
              <a:srgbClr val="FF0000"/>
            </a:solidFill>
          </a:ln>
        </p:spPr>
        <p:txBody>
          <a:bodyPr wrap="none" rtlCol="0" anchor="ctr">
            <a:spAutoFit/>
          </a:bodyPr>
          <a:lstStyle/>
          <a:p>
            <a:r>
              <a:rPr kumimoji="1" lang="ja-JP" altLang="en-US" sz="24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注意</a:t>
            </a:r>
            <a:endParaRPr kumimoji="1" lang="ja-JP" altLang="en-US" sz="24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四角形吹き出し 13"/>
          <p:cNvSpPr/>
          <p:nvPr/>
        </p:nvSpPr>
        <p:spPr>
          <a:xfrm>
            <a:off x="2276765" y="2821690"/>
            <a:ext cx="1570381" cy="415363"/>
          </a:xfrm>
          <a:prstGeom prst="wedgeRectCallout">
            <a:avLst>
              <a:gd name="adj1" fmla="val 15817"/>
              <a:gd name="adj2" fmla="val 906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a:t>
            </a:r>
            <a:r>
              <a:rPr lang="ja-JP" altLang="en-US" sz="1400" dirty="0" smtClean="0">
                <a:solidFill>
                  <a:schemeClr val="bg1"/>
                </a:solidFill>
              </a:rPr>
              <a:t>部品</a:t>
            </a:r>
            <a:r>
              <a:rPr lang="en-US" altLang="ja-JP" sz="1400" dirty="0" smtClean="0">
                <a:solidFill>
                  <a:schemeClr val="bg1"/>
                </a:solidFill>
              </a:rPr>
              <a:t>E]</a:t>
            </a:r>
            <a:r>
              <a:rPr lang="ja-JP" altLang="en-US" sz="1400" dirty="0" smtClean="0">
                <a:solidFill>
                  <a:schemeClr val="bg1"/>
                </a:solidFill>
              </a:rPr>
              <a:t>・</a:t>
            </a:r>
            <a:r>
              <a:rPr lang="en-US" altLang="ja-JP" sz="1400" dirty="0" smtClean="0">
                <a:solidFill>
                  <a:schemeClr val="bg1"/>
                </a:solidFill>
              </a:rPr>
              <a:t>[</a:t>
            </a:r>
            <a:r>
              <a:rPr lang="ja-JP" altLang="en-US" sz="1400" dirty="0" smtClean="0">
                <a:solidFill>
                  <a:schemeClr val="bg1"/>
                </a:solidFill>
              </a:rPr>
              <a:t>部品</a:t>
            </a:r>
            <a:r>
              <a:rPr lang="en-US" altLang="ja-JP" sz="1400" dirty="0">
                <a:solidFill>
                  <a:schemeClr val="bg1"/>
                </a:solidFill>
              </a:rPr>
              <a:t>F</a:t>
            </a:r>
            <a:r>
              <a:rPr lang="en-US" altLang="ja-JP" sz="1400" dirty="0" smtClean="0">
                <a:solidFill>
                  <a:schemeClr val="bg1"/>
                </a:solidFill>
              </a:rPr>
              <a:t>]</a:t>
            </a:r>
            <a:endParaRPr lang="ja-JP" altLang="en-US" sz="1400" dirty="0">
              <a:solidFill>
                <a:schemeClr val="bg1"/>
              </a:solidFill>
            </a:endParaRPr>
          </a:p>
        </p:txBody>
      </p:sp>
    </p:spTree>
    <p:extLst>
      <p:ext uri="{BB962C8B-B14F-4D97-AF65-F5344CB8AC3E}">
        <p14:creationId xmlns:p14="http://schemas.microsoft.com/office/powerpoint/2010/main" val="151812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足に</a:t>
            </a:r>
            <a:r>
              <a:rPr lang="ja-JP" altLang="en-US" dirty="0"/>
              <a:t>サーボホーンを取り付ける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21</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クリップ</a:t>
            </a:r>
            <a:r>
              <a:rPr lang="en-US" altLang="ja-JP" dirty="0"/>
              <a:t>4</a:t>
            </a:r>
            <a:r>
              <a:rPr lang="ja-JP" altLang="en-US" dirty="0"/>
              <a:t>個を貼り合わせるとこのように</a:t>
            </a:r>
            <a:r>
              <a:rPr lang="ja-JP" altLang="en-US" dirty="0" smtClean="0"/>
              <a:t>なる。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次はこの白い部品（サーボホーン）を</a:t>
            </a:r>
            <a:r>
              <a:rPr lang="ja-JP" altLang="en-US" dirty="0" smtClean="0"/>
              <a:t>取り付ける。</a:t>
            </a:r>
            <a:endParaRPr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Tree>
    <p:extLst>
      <p:ext uri="{BB962C8B-B14F-4D97-AF65-F5344CB8AC3E}">
        <p14:creationId xmlns:p14="http://schemas.microsoft.com/office/powerpoint/2010/main" val="96288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足に</a:t>
            </a:r>
            <a:r>
              <a:rPr lang="ja-JP" altLang="en-US" dirty="0"/>
              <a:t>サーボホーンを取り付ける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22</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サーボホーン</a:t>
            </a:r>
            <a:r>
              <a:rPr lang="ja-JP" altLang="en-US" dirty="0" smtClean="0"/>
              <a:t>を足部品</a:t>
            </a:r>
            <a:r>
              <a:rPr lang="ja-JP" altLang="en-US" dirty="0"/>
              <a:t>の穴に</a:t>
            </a:r>
            <a:r>
              <a:rPr lang="ja-JP" altLang="en-US" dirty="0" smtClean="0"/>
              <a:t>入れて。</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しっかりと指で</a:t>
            </a:r>
            <a:r>
              <a:rPr lang="ja-JP" altLang="en-US" dirty="0" smtClean="0"/>
              <a:t>押し込む。</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
        <p:nvSpPr>
          <p:cNvPr id="10" name="四角形吹き出し 9"/>
          <p:cNvSpPr/>
          <p:nvPr/>
        </p:nvSpPr>
        <p:spPr>
          <a:xfrm>
            <a:off x="762925" y="1771894"/>
            <a:ext cx="1570381" cy="415363"/>
          </a:xfrm>
          <a:prstGeom prst="wedgeRectCallout">
            <a:avLst>
              <a:gd name="adj1" fmla="val 51401"/>
              <a:gd name="adj2" fmla="val 1419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向きに注意！</a:t>
            </a:r>
            <a:endParaRPr lang="ja-JP" altLang="en-US" sz="1400" dirty="0">
              <a:solidFill>
                <a:schemeClr val="bg1"/>
              </a:solidFill>
            </a:endParaRPr>
          </a:p>
        </p:txBody>
      </p:sp>
    </p:spTree>
    <p:extLst>
      <p:ext uri="{BB962C8B-B14F-4D97-AF65-F5344CB8AC3E}">
        <p14:creationId xmlns:p14="http://schemas.microsoft.com/office/powerpoint/2010/main" val="306089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足部品</a:t>
            </a:r>
            <a:r>
              <a:rPr lang="ja-JP" altLang="en-US" dirty="0"/>
              <a:t>の外観</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23</a:t>
            </a:fld>
            <a:endParaRPr kumimoji="1" lang="ja-JP" altLang="en-US"/>
          </a:p>
        </p:txBody>
      </p:sp>
      <p:pic>
        <p:nvPicPr>
          <p:cNvPr id="8" name="図プレースホルダー 7"/>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93" t="10570" r="193" b="14269"/>
          <a:stretch/>
        </p:blipFill>
        <p:spPr>
          <a:xfrm>
            <a:off x="1538605" y="1564640"/>
            <a:ext cx="6066790" cy="3434080"/>
          </a:xfrm>
          <a:prstGeom prst="rect">
            <a:avLst/>
          </a:prstGeom>
        </p:spPr>
      </p:pic>
      <p:sp>
        <p:nvSpPr>
          <p:cNvPr id="4" name="テキスト ボックス 3"/>
          <p:cNvSpPr txBox="1"/>
          <p:nvPr/>
        </p:nvSpPr>
        <p:spPr>
          <a:xfrm>
            <a:off x="3094672" y="5242280"/>
            <a:ext cx="2954655" cy="369332"/>
          </a:xfrm>
          <a:prstGeom prst="rect">
            <a:avLst/>
          </a:prstGeom>
          <a:noFill/>
        </p:spPr>
        <p:txBody>
          <a:bodyPr wrap="none" rtlCol="0">
            <a:spAutoFit/>
          </a:bodyPr>
          <a:lstStyle/>
          <a:p>
            <a:pPr algn="ctr"/>
            <a:r>
              <a:rPr kumimoji="1" lang="ja-JP" altLang="en-US" dirty="0" smtClean="0"/>
              <a:t>これで足部品の完成です！</a:t>
            </a:r>
            <a:endParaRPr kumimoji="1" lang="ja-JP" altLang="en-US" dirty="0"/>
          </a:p>
        </p:txBody>
      </p:sp>
    </p:spTree>
    <p:extLst>
      <p:ext uri="{BB962C8B-B14F-4D97-AF65-F5344CB8AC3E}">
        <p14:creationId xmlns:p14="http://schemas.microsoft.com/office/powerpoint/2010/main" val="108832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両面テープを電池ボックスに貼り付ける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24</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en-US" altLang="ja-JP" dirty="0"/>
              <a:t>20[mm]×40[mm]</a:t>
            </a:r>
            <a:r>
              <a:rPr lang="ja-JP" altLang="en-US" dirty="0"/>
              <a:t>の両面テープを</a:t>
            </a:r>
            <a:r>
              <a:rPr lang="ja-JP" altLang="en-US" dirty="0" smtClean="0"/>
              <a:t>つくる。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電池ボックスの裏面に</a:t>
            </a:r>
            <a:r>
              <a:rPr lang="ja-JP" altLang="en-US" dirty="0" smtClean="0"/>
              <a:t>貼る。</a:t>
            </a:r>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5738" r="5738"/>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5738" r="5738"/>
          <a:stretch>
            <a:fillRect/>
          </a:stretch>
        </p:blipFill>
        <p:spPr>
          <a:prstGeom prst="rect">
            <a:avLst/>
          </a:prstGeom>
        </p:spPr>
      </p:pic>
    </p:spTree>
    <p:extLst>
      <p:ext uri="{BB962C8B-B14F-4D97-AF65-F5344CB8AC3E}">
        <p14:creationId xmlns:p14="http://schemas.microsoft.com/office/powerpoint/2010/main" val="357835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電池ボックスを胴体部品に貼り付ける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25</a:t>
            </a:fld>
            <a:endParaRPr kumimoji="1" lang="ja-JP" altLang="en-US"/>
          </a:p>
        </p:txBody>
      </p:sp>
      <p:sp>
        <p:nvSpPr>
          <p:cNvPr id="6" name="テキスト プレースホルダー 5"/>
          <p:cNvSpPr>
            <a:spLocks noGrp="1"/>
          </p:cNvSpPr>
          <p:nvPr>
            <p:ph type="body" sz="quarter" idx="15"/>
          </p:nvPr>
        </p:nvSpPr>
        <p:spPr>
          <a:xfrm>
            <a:off x="683542" y="5779699"/>
            <a:ext cx="7621270" cy="455612"/>
          </a:xfrm>
        </p:spPr>
        <p:txBody>
          <a:bodyPr/>
          <a:lstStyle/>
          <a:p>
            <a:r>
              <a:rPr lang="ja-JP" altLang="en-US" dirty="0"/>
              <a:t>胴体の下面（矢印やアルファベットが印字されていない面</a:t>
            </a:r>
            <a:r>
              <a:rPr lang="ja-JP" altLang="en-US" dirty="0" smtClean="0"/>
              <a:t>）に</a:t>
            </a:r>
            <a:r>
              <a:rPr lang="ja-JP" altLang="en-US" dirty="0"/>
              <a:t>電池ボックス</a:t>
            </a:r>
            <a:r>
              <a:rPr lang="ja-JP" altLang="en-US" dirty="0" smtClean="0"/>
              <a:t>を</a:t>
            </a:r>
            <a:r>
              <a:rPr lang="ja-JP" altLang="en-US" dirty="0" smtClean="0"/>
              <a:t>貼り付ける。</a:t>
            </a:r>
            <a:endParaRPr lang="en-US" altLang="ja-JP" dirty="0"/>
          </a:p>
          <a:p>
            <a:endParaRPr kumimoji="1" lang="ja-JP" altLang="en-US" dirty="0"/>
          </a:p>
        </p:txBody>
      </p:sp>
      <p:sp>
        <p:nvSpPr>
          <p:cNvPr id="7" name="テキスト プレースホルダー 6"/>
          <p:cNvSpPr>
            <a:spLocks noGrp="1"/>
          </p:cNvSpPr>
          <p:nvPr>
            <p:ph type="body" sz="quarter" idx="16"/>
          </p:nvPr>
        </p:nvSpPr>
        <p:spPr>
          <a:xfrm>
            <a:off x="2035457" y="1459660"/>
            <a:ext cx="6052882" cy="1442720"/>
          </a:xfrm>
        </p:spPr>
        <p:txBody>
          <a:bodyPr>
            <a:normAutofit/>
          </a:bodyPr>
          <a:lstStyle/>
          <a:p>
            <a:r>
              <a:rPr lang="ja-JP" altLang="en-US" u="sng" dirty="0"/>
              <a:t>電池ボックスの赤黒のコードが出ているところの向きと胴体の</a:t>
            </a:r>
            <a:r>
              <a:rPr lang="en-US" altLang="ja-JP" u="sng" dirty="0"/>
              <a:t>[</a:t>
            </a:r>
            <a:r>
              <a:rPr lang="ja-JP" altLang="en-US" u="sng" dirty="0"/>
              <a:t>部品</a:t>
            </a:r>
            <a:r>
              <a:rPr lang="en-US" altLang="ja-JP" u="sng" dirty="0"/>
              <a:t>A]</a:t>
            </a:r>
            <a:r>
              <a:rPr lang="ja-JP" altLang="en-US" u="sng" dirty="0" smtClean="0"/>
              <a:t>の長い穴の位置に注意して、写真</a:t>
            </a:r>
            <a:r>
              <a:rPr lang="ja-JP" altLang="en-US" u="sng" dirty="0"/>
              <a:t>と</a:t>
            </a:r>
            <a:r>
              <a:rPr lang="ja-JP" altLang="en-US" u="sng" dirty="0" smtClean="0"/>
              <a:t>同じ向きで電池ボックスを胴体下面に貼り付けます。</a:t>
            </a:r>
            <a:r>
              <a:rPr lang="en-US" altLang="ja-JP" u="sng" dirty="0"/>
              <a:t/>
            </a:r>
            <a:br>
              <a:rPr lang="en-US" altLang="ja-JP" u="sng" dirty="0"/>
            </a:br>
            <a:r>
              <a:rPr lang="ja-JP" altLang="en-US" u="sng" dirty="0" smtClean="0"/>
              <a:t>ケーブルが逆の方向を向いていると電池ボックスの端子が</a:t>
            </a:r>
            <a:r>
              <a:rPr lang="en-US" altLang="ja-JP" u="sng" dirty="0" smtClean="0"/>
              <a:t>[</a:t>
            </a:r>
            <a:r>
              <a:rPr lang="ja-JP" altLang="en-US" u="sng" dirty="0" smtClean="0"/>
              <a:t>制御基板</a:t>
            </a:r>
            <a:r>
              <a:rPr lang="en-US" altLang="ja-JP" u="sng" dirty="0" smtClean="0"/>
              <a:t>]</a:t>
            </a:r>
            <a:r>
              <a:rPr lang="ja-JP" altLang="en-US" u="sng" dirty="0" err="1" smtClean="0"/>
              <a:t>まで</a:t>
            </a:r>
            <a:r>
              <a:rPr lang="ja-JP" altLang="en-US" u="sng" dirty="0" smtClean="0"/>
              <a:t>届かない場合があります。</a:t>
            </a:r>
            <a:endParaRPr lang="en-US" altLang="ja-JP" u="sng" dirty="0"/>
          </a:p>
          <a:p>
            <a:endParaRPr kumimoji="1" lang="ja-JP" altLang="en-US" dirty="0"/>
          </a:p>
        </p:txBody>
      </p:sp>
      <p:pic>
        <p:nvPicPr>
          <p:cNvPr id="8" name="図プレースホルダー 7"/>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3765" t="4032" r="11077" b="42470"/>
          <a:stretch/>
        </p:blipFill>
        <p:spPr>
          <a:xfrm>
            <a:off x="2035457" y="2761804"/>
            <a:ext cx="5182870" cy="2766890"/>
          </a:xfrm>
          <a:prstGeom prst="rect">
            <a:avLst/>
          </a:prstGeom>
        </p:spPr>
      </p:pic>
      <p:sp>
        <p:nvSpPr>
          <p:cNvPr id="9" name="テキスト ボックス 8"/>
          <p:cNvSpPr txBox="1"/>
          <p:nvPr/>
        </p:nvSpPr>
        <p:spPr>
          <a:xfrm>
            <a:off x="927461" y="1583353"/>
            <a:ext cx="1107996" cy="646331"/>
          </a:xfrm>
          <a:prstGeom prst="rect">
            <a:avLst/>
          </a:prstGeom>
          <a:noFill/>
          <a:ln w="28575">
            <a:solidFill>
              <a:srgbClr val="FF0000"/>
            </a:solidFill>
          </a:ln>
        </p:spPr>
        <p:txBody>
          <a:bodyPr wrap="none" rtlCol="0" anchor="ctr">
            <a:spAutoFit/>
          </a:bodyPr>
          <a:lstStyle/>
          <a:p>
            <a:r>
              <a:rPr kumimoji="1" lang="ja-JP" altLang="en-US" sz="36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注意</a:t>
            </a:r>
            <a:endParaRPr kumimoji="1" lang="ja-JP" altLang="en-US" sz="36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四角形吹き出し 9"/>
          <p:cNvSpPr/>
          <p:nvPr/>
        </p:nvSpPr>
        <p:spPr>
          <a:xfrm>
            <a:off x="2635859" y="4944181"/>
            <a:ext cx="950621" cy="428743"/>
          </a:xfrm>
          <a:prstGeom prst="wedgeRectCallout">
            <a:avLst>
              <a:gd name="adj1" fmla="val 51766"/>
              <a:gd name="adj2" fmla="val -1522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ケーブル</a:t>
            </a:r>
          </a:p>
        </p:txBody>
      </p:sp>
      <p:sp>
        <p:nvSpPr>
          <p:cNvPr id="11" name="四角形吹き出し 10"/>
          <p:cNvSpPr/>
          <p:nvPr/>
        </p:nvSpPr>
        <p:spPr>
          <a:xfrm>
            <a:off x="4117009" y="3058150"/>
            <a:ext cx="950621" cy="428743"/>
          </a:xfrm>
          <a:prstGeom prst="wedgeRectCallout">
            <a:avLst>
              <a:gd name="adj1" fmla="val -20911"/>
              <a:gd name="adj2" fmla="val 8710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長い穴</a:t>
            </a:r>
          </a:p>
        </p:txBody>
      </p:sp>
      <p:sp>
        <p:nvSpPr>
          <p:cNvPr id="4" name="テキスト ボックス 3"/>
          <p:cNvSpPr txBox="1"/>
          <p:nvPr/>
        </p:nvSpPr>
        <p:spPr>
          <a:xfrm>
            <a:off x="5651852" y="2896696"/>
            <a:ext cx="1442720" cy="738664"/>
          </a:xfrm>
          <a:prstGeom prst="rect">
            <a:avLst/>
          </a:prstGeom>
          <a:noFill/>
          <a:ln w="19050">
            <a:solidFill>
              <a:schemeClr val="bg1"/>
            </a:solidFill>
          </a:ln>
        </p:spPr>
        <p:txBody>
          <a:bodyPr wrap="square" rtlCol="0">
            <a:spAutoFit/>
          </a:bodyPr>
          <a:lstStyle/>
          <a:p>
            <a:pPr algn="ctr"/>
            <a:r>
              <a:rPr kumimoji="1" lang="ja-JP" altLang="en-US" sz="1400" b="1" dirty="0" smtClean="0">
                <a:solidFill>
                  <a:schemeClr val="bg1"/>
                </a:solidFill>
              </a:rPr>
              <a:t>胴体下面に</a:t>
            </a:r>
            <a:r>
              <a:rPr kumimoji="1" lang="en-US" altLang="ja-JP" sz="1400" b="1" dirty="0" smtClean="0">
                <a:solidFill>
                  <a:schemeClr val="bg1"/>
                </a:solidFill>
              </a:rPr>
              <a:t/>
            </a:r>
            <a:br>
              <a:rPr kumimoji="1" lang="en-US" altLang="ja-JP" sz="1400" b="1" dirty="0" smtClean="0">
                <a:solidFill>
                  <a:schemeClr val="bg1"/>
                </a:solidFill>
              </a:rPr>
            </a:br>
            <a:r>
              <a:rPr kumimoji="1" lang="ja-JP" altLang="en-US" sz="1400" b="1" dirty="0" smtClean="0">
                <a:solidFill>
                  <a:schemeClr val="bg1"/>
                </a:solidFill>
              </a:rPr>
              <a:t>電池ボックスを</a:t>
            </a:r>
            <a:r>
              <a:rPr kumimoji="1" lang="en-US" altLang="ja-JP" sz="1400" b="1" dirty="0">
                <a:solidFill>
                  <a:schemeClr val="bg1"/>
                </a:solidFill>
              </a:rPr>
              <a:t/>
            </a:r>
            <a:br>
              <a:rPr kumimoji="1" lang="en-US" altLang="ja-JP" sz="1400" b="1" dirty="0">
                <a:solidFill>
                  <a:schemeClr val="bg1"/>
                </a:solidFill>
              </a:rPr>
            </a:br>
            <a:r>
              <a:rPr kumimoji="1" lang="ja-JP" altLang="en-US" sz="1400" b="1" dirty="0" smtClean="0">
                <a:solidFill>
                  <a:schemeClr val="bg1"/>
                </a:solidFill>
              </a:rPr>
              <a:t>貼り付ける</a:t>
            </a:r>
            <a:endParaRPr kumimoji="1" lang="ja-JP" altLang="en-US" sz="1400" b="1" dirty="0">
              <a:solidFill>
                <a:schemeClr val="bg1"/>
              </a:solidFill>
            </a:endParaRPr>
          </a:p>
        </p:txBody>
      </p:sp>
    </p:spTree>
    <p:extLst>
      <p:ext uri="{BB962C8B-B14F-4D97-AF65-F5344CB8AC3E}">
        <p14:creationId xmlns:p14="http://schemas.microsoft.com/office/powerpoint/2010/main" val="12891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val="0"/>
              </a:ext>
            </a:extLst>
          </a:blip>
          <a:srcRect l="17954" t="7940" r="13508" b="3061"/>
          <a:stretch/>
        </p:blipFill>
        <p:spPr>
          <a:xfrm>
            <a:off x="1830032" y="1531290"/>
            <a:ext cx="5524175" cy="4751169"/>
          </a:xfrm>
          <a:prstGeom prst="rect">
            <a:avLst/>
          </a:prstGeom>
        </p:spPr>
      </p:pic>
      <p:sp>
        <p:nvSpPr>
          <p:cNvPr id="2" name="タイトル 1"/>
          <p:cNvSpPr>
            <a:spLocks noGrp="1"/>
          </p:cNvSpPr>
          <p:nvPr>
            <p:ph type="title"/>
          </p:nvPr>
        </p:nvSpPr>
        <p:spPr/>
        <p:txBody>
          <a:bodyPr/>
          <a:lstStyle/>
          <a:p>
            <a:r>
              <a:rPr lang="ja-JP" altLang="en-US" dirty="0"/>
              <a:t>部品の確認</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26</a:t>
            </a:fld>
            <a:endParaRPr kumimoji="1" lang="ja-JP" altLang="en-US"/>
          </a:p>
        </p:txBody>
      </p:sp>
      <p:sp>
        <p:nvSpPr>
          <p:cNvPr id="9" name="四角形吹き出し 8"/>
          <p:cNvSpPr/>
          <p:nvPr/>
        </p:nvSpPr>
        <p:spPr>
          <a:xfrm>
            <a:off x="338475" y="3906874"/>
            <a:ext cx="1907564" cy="756923"/>
          </a:xfrm>
          <a:prstGeom prst="wedgeRectCallout">
            <a:avLst>
              <a:gd name="adj1" fmla="val 59396"/>
              <a:gd name="adj2" fmla="val 154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bg1"/>
                </a:solidFill>
              </a:rPr>
              <a:t>[</a:t>
            </a:r>
            <a:r>
              <a:rPr lang="ja-JP" altLang="en-US" dirty="0">
                <a:solidFill>
                  <a:schemeClr val="bg1"/>
                </a:solidFill>
              </a:rPr>
              <a:t>結束バンド</a:t>
            </a:r>
            <a:r>
              <a:rPr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4</a:t>
            </a:r>
            <a:r>
              <a:rPr lang="ja-JP" altLang="en-US" dirty="0" smtClean="0">
                <a:solidFill>
                  <a:schemeClr val="bg1"/>
                </a:solidFill>
              </a:rPr>
              <a:t>本</a:t>
            </a:r>
            <a:endParaRPr kumimoji="1" lang="ja-JP" altLang="en-US" dirty="0">
              <a:solidFill>
                <a:schemeClr val="bg1"/>
              </a:solidFill>
            </a:endParaRPr>
          </a:p>
        </p:txBody>
      </p:sp>
      <p:sp>
        <p:nvSpPr>
          <p:cNvPr id="10" name="四角形吹き出し 9"/>
          <p:cNvSpPr/>
          <p:nvPr/>
        </p:nvSpPr>
        <p:spPr>
          <a:xfrm>
            <a:off x="6797040" y="1793459"/>
            <a:ext cx="2048724" cy="756923"/>
          </a:xfrm>
          <a:prstGeom prst="wedgeRectCallout">
            <a:avLst>
              <a:gd name="adj1" fmla="val -58233"/>
              <a:gd name="adj2" fmla="val 3929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bg1"/>
                </a:solidFill>
              </a:rPr>
              <a:t>[</a:t>
            </a:r>
            <a:r>
              <a:rPr lang="ja-JP" altLang="en-US" dirty="0" smtClean="0">
                <a:solidFill>
                  <a:schemeClr val="bg1"/>
                </a:solidFill>
              </a:rPr>
              <a:t>胴体部品</a:t>
            </a:r>
            <a:r>
              <a:rPr lang="en-US" altLang="ja-JP" dirty="0" smtClean="0">
                <a:solidFill>
                  <a:schemeClr val="bg1"/>
                </a:solidFill>
              </a:rPr>
              <a:t>]</a:t>
            </a:r>
            <a:br>
              <a:rPr lang="en-US" altLang="ja-JP" dirty="0" smtClean="0">
                <a:solidFill>
                  <a:schemeClr val="bg1"/>
                </a:solidFill>
              </a:rPr>
            </a:br>
            <a:r>
              <a:rPr lang="ja-JP" altLang="en-US" dirty="0" smtClean="0">
                <a:solidFill>
                  <a:schemeClr val="bg1"/>
                </a:solidFill>
              </a:rPr>
              <a:t>（組み立て済み）</a:t>
            </a:r>
            <a:endParaRPr kumimoji="1" lang="ja-JP" altLang="en-US" dirty="0">
              <a:solidFill>
                <a:schemeClr val="bg1"/>
              </a:solidFill>
            </a:endParaRPr>
          </a:p>
        </p:txBody>
      </p:sp>
      <p:sp>
        <p:nvSpPr>
          <p:cNvPr id="11" name="四角形吹き出し 10"/>
          <p:cNvSpPr/>
          <p:nvPr/>
        </p:nvSpPr>
        <p:spPr>
          <a:xfrm>
            <a:off x="6624319" y="3528414"/>
            <a:ext cx="2331135" cy="756923"/>
          </a:xfrm>
          <a:prstGeom prst="wedgeRectCallout">
            <a:avLst>
              <a:gd name="adj1" fmla="val -77130"/>
              <a:gd name="adj2" fmla="val 4031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solidFill>
              </a:rPr>
              <a:t>[</a:t>
            </a:r>
            <a:r>
              <a:rPr kumimoji="1" lang="ja-JP" altLang="en-US" dirty="0" smtClean="0">
                <a:solidFill>
                  <a:schemeClr val="bg1"/>
                </a:solidFill>
              </a:rPr>
              <a:t>サーボモーター</a:t>
            </a:r>
            <a:r>
              <a:rPr kumimoji="1" lang="en-US" altLang="ja-JP" dirty="0" smtClean="0">
                <a:solidFill>
                  <a:schemeClr val="bg1"/>
                </a:solidFill>
              </a:rPr>
              <a:t>]</a:t>
            </a:r>
            <a:r>
              <a:rPr lang="ja-JP" altLang="en-US" dirty="0" smtClean="0">
                <a:solidFill>
                  <a:schemeClr val="bg1"/>
                </a:solidFill>
              </a:rPr>
              <a:t> </a:t>
            </a:r>
            <a:r>
              <a:rPr lang="en-US" altLang="ja-JP" dirty="0" smtClean="0">
                <a:solidFill>
                  <a:schemeClr val="bg1"/>
                </a:solidFill>
              </a:rPr>
              <a:t>2</a:t>
            </a:r>
            <a:r>
              <a:rPr lang="ja-JP" altLang="en-US" dirty="0" smtClean="0">
                <a:solidFill>
                  <a:schemeClr val="bg1"/>
                </a:solidFill>
              </a:rPr>
              <a:t>個</a:t>
            </a:r>
            <a:endParaRPr kumimoji="1" lang="en-US" altLang="ja-JP" dirty="0" smtClean="0">
              <a:solidFill>
                <a:schemeClr val="bg1"/>
              </a:solidFill>
            </a:endParaRPr>
          </a:p>
        </p:txBody>
      </p:sp>
    </p:spTree>
    <p:extLst>
      <p:ext uri="{BB962C8B-B14F-4D97-AF65-F5344CB8AC3E}">
        <p14:creationId xmlns:p14="http://schemas.microsoft.com/office/powerpoint/2010/main" val="362183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58160" y="432554"/>
            <a:ext cx="5457190" cy="703860"/>
          </a:xfrm>
        </p:spPr>
        <p:txBody>
          <a:bodyPr/>
          <a:lstStyle/>
          <a:p>
            <a:r>
              <a:rPr lang="ja-JP" altLang="en-US" dirty="0" smtClean="0"/>
              <a:t>結束バンドの悪い</a:t>
            </a:r>
            <a:r>
              <a:rPr lang="ja-JP" altLang="en-US" dirty="0"/>
              <a:t>締め方と良い締め方</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27</a:t>
            </a:fld>
            <a:endParaRPr kumimoji="1" lang="ja-JP" altLang="en-US"/>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sp>
        <p:nvSpPr>
          <p:cNvPr id="14" name="テキスト ボックス 13"/>
          <p:cNvSpPr txBox="1"/>
          <p:nvPr/>
        </p:nvSpPr>
        <p:spPr>
          <a:xfrm>
            <a:off x="552501" y="364124"/>
            <a:ext cx="2339102" cy="523220"/>
          </a:xfrm>
          <a:prstGeom prst="rect">
            <a:avLst/>
          </a:prstGeom>
          <a:noFill/>
          <a:ln w="28575">
            <a:solidFill>
              <a:srgbClr val="FF0000"/>
            </a:solidFill>
          </a:ln>
        </p:spPr>
        <p:txBody>
          <a:bodyPr wrap="none" rtlCol="0" anchor="ctr">
            <a:spAutoFit/>
          </a:bodyPr>
          <a:lstStyle/>
          <a:p>
            <a:pPr algn="ctr"/>
            <a:r>
              <a:rPr kumimoji="1" lang="ja-JP" altLang="en-US" sz="28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事前チェック</a:t>
            </a:r>
            <a:endParaRPr kumimoji="1" lang="ja-JP" altLang="en-US" sz="28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 name="ドーナツ 3"/>
          <p:cNvSpPr>
            <a:spLocks noChangeAspect="1"/>
          </p:cNvSpPr>
          <p:nvPr/>
        </p:nvSpPr>
        <p:spPr>
          <a:xfrm>
            <a:off x="4729482" y="1457557"/>
            <a:ext cx="914400" cy="914400"/>
          </a:xfrm>
          <a:prstGeom prst="donu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乗算記号 4"/>
          <p:cNvSpPr>
            <a:spLocks noChangeAspect="1"/>
          </p:cNvSpPr>
          <p:nvPr/>
        </p:nvSpPr>
        <p:spPr>
          <a:xfrm>
            <a:off x="653644" y="1376363"/>
            <a:ext cx="1086166" cy="1086166"/>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吹き出し 17"/>
          <p:cNvSpPr/>
          <p:nvPr/>
        </p:nvSpPr>
        <p:spPr>
          <a:xfrm>
            <a:off x="1546122" y="5731713"/>
            <a:ext cx="2524069" cy="756923"/>
          </a:xfrm>
          <a:prstGeom prst="wedgeRectCallout">
            <a:avLst>
              <a:gd name="adj1" fmla="val -29142"/>
              <a:gd name="adj2" fmla="val -8920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結束バンドが足パーツに</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当たって歩行の妨げになる</a:t>
            </a:r>
            <a:endParaRPr kumimoji="1" lang="ja-JP" altLang="en-US" sz="1400" dirty="0">
              <a:solidFill>
                <a:schemeClr val="bg1"/>
              </a:solidFill>
            </a:endParaRPr>
          </a:p>
        </p:txBody>
      </p:sp>
      <p:sp>
        <p:nvSpPr>
          <p:cNvPr id="19" name="四角形吹き出し 18"/>
          <p:cNvSpPr/>
          <p:nvPr/>
        </p:nvSpPr>
        <p:spPr>
          <a:xfrm>
            <a:off x="5393053" y="5731713"/>
            <a:ext cx="2524069" cy="756923"/>
          </a:xfrm>
          <a:prstGeom prst="wedgeRectCallout">
            <a:avLst>
              <a:gd name="adj1" fmla="val -25922"/>
              <a:gd name="adj2" fmla="val -9591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t>結束</a:t>
            </a:r>
            <a:r>
              <a:rPr lang="ja-JP" altLang="en-US" sz="1400" dirty="0" smtClean="0"/>
              <a:t>バンドと足パーツの間に</a:t>
            </a:r>
            <a:r>
              <a:rPr lang="en-US" altLang="ja-JP" sz="1400" dirty="0" smtClean="0"/>
              <a:t/>
            </a:r>
            <a:br>
              <a:rPr lang="en-US" altLang="ja-JP" sz="1400" dirty="0" smtClean="0"/>
            </a:br>
            <a:r>
              <a:rPr lang="ja-JP" altLang="en-US" sz="1400" dirty="0" smtClean="0"/>
              <a:t>すき間ができているのが良い</a:t>
            </a:r>
            <a:endParaRPr lang="ja-JP" altLang="en-US" sz="1400" dirty="0"/>
          </a:p>
        </p:txBody>
      </p:sp>
      <p:grpSp>
        <p:nvGrpSpPr>
          <p:cNvPr id="25" name="グループ化 24"/>
          <p:cNvGrpSpPr/>
          <p:nvPr/>
        </p:nvGrpSpPr>
        <p:grpSpPr>
          <a:xfrm>
            <a:off x="4729482" y="4360781"/>
            <a:ext cx="3187640" cy="1258138"/>
            <a:chOff x="4729482" y="4360781"/>
            <a:chExt cx="3187640" cy="1258138"/>
          </a:xfrm>
        </p:grpSpPr>
        <p:pic>
          <p:nvPicPr>
            <p:cNvPr id="12" name="図 11"/>
            <p:cNvPicPr>
              <a:picLocks noChangeAspect="1"/>
            </p:cNvPicPr>
            <p:nvPr/>
          </p:nvPicPr>
          <p:blipFill rotWithShape="1">
            <a:blip r:embed="rId4" cstate="print">
              <a:extLst>
                <a:ext uri="{28A0092B-C50C-407E-A947-70E740481C1C}">
                  <a14:useLocalDpi xmlns:a14="http://schemas.microsoft.com/office/drawing/2010/main" val="0"/>
                </a:ext>
              </a:extLst>
            </a:blip>
            <a:srcRect t="55611"/>
            <a:stretch/>
          </p:blipFill>
          <p:spPr>
            <a:xfrm>
              <a:off x="5288399" y="4360781"/>
              <a:ext cx="2628723" cy="1258138"/>
            </a:xfrm>
            <a:prstGeom prst="rect">
              <a:avLst/>
            </a:prstGeom>
          </p:spPr>
        </p:pic>
        <p:sp>
          <p:nvSpPr>
            <p:cNvPr id="21" name="テキスト ボックス 20"/>
            <p:cNvSpPr txBox="1"/>
            <p:nvPr/>
          </p:nvSpPr>
          <p:spPr>
            <a:xfrm>
              <a:off x="625720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22" name="テキスト ボックス 21"/>
            <p:cNvSpPr txBox="1"/>
            <p:nvPr/>
          </p:nvSpPr>
          <p:spPr>
            <a:xfrm>
              <a:off x="689712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23" name="ドーナツ 22"/>
            <p:cNvSpPr>
              <a:spLocks noChangeAspect="1"/>
            </p:cNvSpPr>
            <p:nvPr/>
          </p:nvSpPr>
          <p:spPr>
            <a:xfrm>
              <a:off x="4729482" y="4454395"/>
              <a:ext cx="762000" cy="762000"/>
            </a:xfrm>
            <a:prstGeom prst="donu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p:nvPr/>
        </p:nvGrpSpPr>
        <p:grpSpPr>
          <a:xfrm>
            <a:off x="653644" y="4373201"/>
            <a:ext cx="3245003" cy="1250351"/>
            <a:chOff x="653644" y="4373201"/>
            <a:chExt cx="3245003" cy="1250351"/>
          </a:xfrm>
        </p:grpSpPr>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b="56486"/>
            <a:stretch/>
          </p:blipFill>
          <p:spPr>
            <a:xfrm>
              <a:off x="1269924" y="4390229"/>
              <a:ext cx="2628723" cy="1233323"/>
            </a:xfrm>
            <a:prstGeom prst="rect">
              <a:avLst/>
            </a:prstGeom>
          </p:spPr>
        </p:pic>
        <p:sp>
          <p:nvSpPr>
            <p:cNvPr id="11" name="テキスト ボックス 10"/>
            <p:cNvSpPr txBox="1"/>
            <p:nvPr/>
          </p:nvSpPr>
          <p:spPr>
            <a:xfrm>
              <a:off x="226432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15" name="テキスト ボックス 14"/>
            <p:cNvSpPr txBox="1"/>
            <p:nvPr/>
          </p:nvSpPr>
          <p:spPr>
            <a:xfrm>
              <a:off x="290424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24" name="乗算記号 23"/>
            <p:cNvSpPr>
              <a:spLocks noChangeAspect="1"/>
            </p:cNvSpPr>
            <p:nvPr/>
          </p:nvSpPr>
          <p:spPr>
            <a:xfrm>
              <a:off x="653644" y="4373201"/>
              <a:ext cx="905138" cy="905138"/>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9838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サーボモーターを</a:t>
            </a:r>
            <a:r>
              <a:rPr lang="ja-JP" altLang="en-US" dirty="0"/>
              <a:t>胴体に固定する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28</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ケーブルの向きに注意</a:t>
            </a:r>
            <a:r>
              <a:rPr lang="ja-JP" altLang="en-US" dirty="0" smtClean="0"/>
              <a:t>してサーボモーターを四角</a:t>
            </a:r>
            <a:r>
              <a:rPr lang="ja-JP" altLang="en-US" dirty="0"/>
              <a:t>の穴</a:t>
            </a:r>
            <a:r>
              <a:rPr lang="ja-JP" altLang="en-US" dirty="0" smtClean="0"/>
              <a:t>に</a:t>
            </a:r>
            <a:r>
              <a:rPr lang="ja-JP" altLang="en-US" dirty="0"/>
              <a:t>載せる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写真と同じ向きで結束バンドを穴に通す</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48" r="248"/>
          <a:stretch>
            <a:fillRect/>
          </a:stretch>
        </p:blipFill>
        <p:spPr>
          <a:prstGeom prst="rect">
            <a:avLst/>
          </a:prstGeom>
        </p:spPr>
      </p:pic>
      <p:sp>
        <p:nvSpPr>
          <p:cNvPr id="10" name="四角形吹き出し 9"/>
          <p:cNvSpPr/>
          <p:nvPr/>
        </p:nvSpPr>
        <p:spPr>
          <a:xfrm>
            <a:off x="801316" y="3441127"/>
            <a:ext cx="1155312" cy="610511"/>
          </a:xfrm>
          <a:prstGeom prst="wedgeRectCallout">
            <a:avLst>
              <a:gd name="adj1" fmla="val 63431"/>
              <a:gd name="adj2" fmla="val -1269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上から</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載せるだけ</a:t>
            </a:r>
            <a:endParaRPr lang="ja-JP" altLang="en-US" sz="1400" dirty="0">
              <a:solidFill>
                <a:schemeClr val="bg1"/>
              </a:solidFill>
            </a:endParaRPr>
          </a:p>
        </p:txBody>
      </p:sp>
      <p:sp>
        <p:nvSpPr>
          <p:cNvPr id="11" name="四角形吹き出し 10"/>
          <p:cNvSpPr/>
          <p:nvPr/>
        </p:nvSpPr>
        <p:spPr>
          <a:xfrm>
            <a:off x="1786836" y="1492979"/>
            <a:ext cx="1155312" cy="610511"/>
          </a:xfrm>
          <a:prstGeom prst="wedgeRectCallout">
            <a:avLst>
              <a:gd name="adj1" fmla="val 55516"/>
              <a:gd name="adj2" fmla="val 10940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ケーブルは内向き</a:t>
            </a:r>
            <a:endParaRPr lang="ja-JP" altLang="en-US" sz="1400" dirty="0">
              <a:solidFill>
                <a:schemeClr val="bg1"/>
              </a:solidFill>
            </a:endParaRPr>
          </a:p>
        </p:txBody>
      </p:sp>
    </p:spTree>
    <p:extLst>
      <p:ext uri="{BB962C8B-B14F-4D97-AF65-F5344CB8AC3E}">
        <p14:creationId xmlns:p14="http://schemas.microsoft.com/office/powerpoint/2010/main" val="231570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結束バンドを穴に通す</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29</a:t>
            </a:fld>
            <a:endParaRPr kumimoji="1" lang="ja-JP" altLang="en-US"/>
          </a:p>
        </p:txBody>
      </p:sp>
      <p:sp>
        <p:nvSpPr>
          <p:cNvPr id="6" name="テキスト プレースホルダー 5"/>
          <p:cNvSpPr>
            <a:spLocks noGrp="1"/>
          </p:cNvSpPr>
          <p:nvPr>
            <p:ph type="body" sz="quarter" idx="15"/>
          </p:nvPr>
        </p:nvSpPr>
        <p:spPr>
          <a:xfrm>
            <a:off x="628650" y="4405313"/>
            <a:ext cx="3858322" cy="364538"/>
          </a:xfrm>
        </p:spPr>
        <p:txBody>
          <a:bodyPr>
            <a:normAutofit lnSpcReduction="10000"/>
          </a:bodyPr>
          <a:lstStyle/>
          <a:p>
            <a:r>
              <a:rPr lang="ja-JP" altLang="en-US" dirty="0"/>
              <a:t>① 写真と同じように結束バンドを穴に通す</a:t>
            </a:r>
            <a:endParaRPr lang="en-US" altLang="ja-JP" dirty="0"/>
          </a:p>
          <a:p>
            <a:endParaRPr kumimoji="1" lang="ja-JP" altLang="en-US" dirty="0"/>
          </a:p>
        </p:txBody>
      </p:sp>
      <p:sp>
        <p:nvSpPr>
          <p:cNvPr id="7" name="テキスト プレースホルダー 6"/>
          <p:cNvSpPr>
            <a:spLocks noGrp="1"/>
          </p:cNvSpPr>
          <p:nvPr>
            <p:ph type="body" sz="quarter" idx="16"/>
          </p:nvPr>
        </p:nvSpPr>
        <p:spPr>
          <a:xfrm>
            <a:off x="4572000" y="4405312"/>
            <a:ext cx="3858322" cy="364539"/>
          </a:xfrm>
        </p:spPr>
        <p:txBody>
          <a:bodyPr>
            <a:normAutofit lnSpcReduction="10000"/>
          </a:bodyPr>
          <a:lstStyle/>
          <a:p>
            <a:r>
              <a:rPr lang="ja-JP" altLang="en-US" dirty="0"/>
              <a:t>② 結束バンド</a:t>
            </a:r>
            <a:r>
              <a:rPr lang="ja-JP" altLang="en-US" dirty="0" smtClean="0"/>
              <a:t>でサーボモーターを</a:t>
            </a:r>
            <a:r>
              <a:rPr lang="ja-JP" altLang="en-US" dirty="0"/>
              <a:t>胴体に固定する</a:t>
            </a:r>
          </a:p>
          <a:p>
            <a:endParaRPr kumimoji="1" lang="ja-JP" altLang="en-US" dirty="0"/>
          </a:p>
        </p:txBody>
      </p:sp>
      <p:pic>
        <p:nvPicPr>
          <p:cNvPr id="8" name="図プレースホルダー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19" r="219"/>
          <a:stretch>
            <a:fillRect/>
          </a:stretch>
        </p:blipFill>
        <p:spPr>
          <a:prstGeom prst="rect">
            <a:avLst/>
          </a:prstGeom>
        </p:spPr>
      </p:pic>
      <p:sp>
        <p:nvSpPr>
          <p:cNvPr id="10" name="四角形吹き出し 9"/>
          <p:cNvSpPr/>
          <p:nvPr/>
        </p:nvSpPr>
        <p:spPr>
          <a:xfrm>
            <a:off x="6673937" y="3443705"/>
            <a:ext cx="2017816" cy="630524"/>
          </a:xfrm>
          <a:prstGeom prst="wedgeRectCallout">
            <a:avLst>
              <a:gd name="adj1" fmla="val -45375"/>
              <a:gd name="adj2" fmla="val -10063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結束バンドの締め方を</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チェック！</a:t>
            </a:r>
            <a:endParaRPr lang="ja-JP" altLang="en-US" sz="1400" dirty="0">
              <a:solidFill>
                <a:schemeClr val="bg1"/>
              </a:solidFill>
            </a:endParaRPr>
          </a:p>
        </p:txBody>
      </p:sp>
      <p:grpSp>
        <p:nvGrpSpPr>
          <p:cNvPr id="5" name="グループ化 4"/>
          <p:cNvGrpSpPr/>
          <p:nvPr/>
        </p:nvGrpSpPr>
        <p:grpSpPr>
          <a:xfrm>
            <a:off x="628651" y="4754880"/>
            <a:ext cx="7801671" cy="1661690"/>
            <a:chOff x="628651" y="4795520"/>
            <a:chExt cx="7801671" cy="1661690"/>
          </a:xfrm>
        </p:grpSpPr>
        <p:grpSp>
          <p:nvGrpSpPr>
            <p:cNvPr id="11" name="グループ化 10"/>
            <p:cNvGrpSpPr/>
            <p:nvPr/>
          </p:nvGrpSpPr>
          <p:grpSpPr>
            <a:xfrm>
              <a:off x="4713992" y="5098212"/>
              <a:ext cx="3187640" cy="1258138"/>
              <a:chOff x="4729482" y="4360781"/>
              <a:chExt cx="3187640" cy="1258138"/>
            </a:xfrm>
          </p:grpSpPr>
          <p:pic>
            <p:nvPicPr>
              <p:cNvPr id="12" name="図 11"/>
              <p:cNvPicPr>
                <a:picLocks noChangeAspect="1"/>
              </p:cNvPicPr>
              <p:nvPr/>
            </p:nvPicPr>
            <p:blipFill rotWithShape="1">
              <a:blip r:embed="rId5" cstate="print">
                <a:extLst>
                  <a:ext uri="{28A0092B-C50C-407E-A947-70E740481C1C}">
                    <a14:useLocalDpi xmlns:a14="http://schemas.microsoft.com/office/drawing/2010/main" val="0"/>
                  </a:ext>
                </a:extLst>
              </a:blip>
              <a:srcRect t="55611"/>
              <a:stretch/>
            </p:blipFill>
            <p:spPr>
              <a:xfrm>
                <a:off x="5288399" y="4360781"/>
                <a:ext cx="2628723" cy="1258138"/>
              </a:xfrm>
              <a:prstGeom prst="rect">
                <a:avLst/>
              </a:prstGeom>
            </p:spPr>
          </p:pic>
          <p:sp>
            <p:nvSpPr>
              <p:cNvPr id="13" name="テキスト ボックス 12"/>
              <p:cNvSpPr txBox="1"/>
              <p:nvPr/>
            </p:nvSpPr>
            <p:spPr>
              <a:xfrm>
                <a:off x="625720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14" name="テキスト ボックス 13"/>
              <p:cNvSpPr txBox="1"/>
              <p:nvPr/>
            </p:nvSpPr>
            <p:spPr>
              <a:xfrm>
                <a:off x="689712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15" name="ドーナツ 14"/>
              <p:cNvSpPr>
                <a:spLocks noChangeAspect="1"/>
              </p:cNvSpPr>
              <p:nvPr/>
            </p:nvSpPr>
            <p:spPr>
              <a:xfrm>
                <a:off x="4729482" y="4454395"/>
                <a:ext cx="762000" cy="762000"/>
              </a:xfrm>
              <a:prstGeom prst="donu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6" name="グループ化 15"/>
            <p:cNvGrpSpPr/>
            <p:nvPr/>
          </p:nvGrpSpPr>
          <p:grpSpPr>
            <a:xfrm>
              <a:off x="1157341" y="5115063"/>
              <a:ext cx="3245003" cy="1250351"/>
              <a:chOff x="653644" y="4373201"/>
              <a:chExt cx="3245003" cy="1250351"/>
            </a:xfrm>
          </p:grpSpPr>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b="56486"/>
              <a:stretch/>
            </p:blipFill>
            <p:spPr>
              <a:xfrm>
                <a:off x="1269924" y="4390229"/>
                <a:ext cx="2628723" cy="1233323"/>
              </a:xfrm>
              <a:prstGeom prst="rect">
                <a:avLst/>
              </a:prstGeom>
            </p:spPr>
          </p:pic>
          <p:sp>
            <p:nvSpPr>
              <p:cNvPr id="18" name="テキスト ボックス 17"/>
              <p:cNvSpPr txBox="1"/>
              <p:nvPr/>
            </p:nvSpPr>
            <p:spPr>
              <a:xfrm>
                <a:off x="226432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19" name="テキスト ボックス 18"/>
              <p:cNvSpPr txBox="1"/>
              <p:nvPr/>
            </p:nvSpPr>
            <p:spPr>
              <a:xfrm>
                <a:off x="290424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20" name="乗算記号 19"/>
              <p:cNvSpPr>
                <a:spLocks noChangeAspect="1"/>
              </p:cNvSpPr>
              <p:nvPr/>
            </p:nvSpPr>
            <p:spPr>
              <a:xfrm>
                <a:off x="653644" y="4373201"/>
                <a:ext cx="905138" cy="905138"/>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正方形/長方形 20"/>
            <p:cNvSpPr/>
            <p:nvPr/>
          </p:nvSpPr>
          <p:spPr>
            <a:xfrm>
              <a:off x="628651" y="4795520"/>
              <a:ext cx="7801671" cy="166169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688622" y="4820860"/>
              <a:ext cx="2262158" cy="369332"/>
            </a:xfrm>
            <a:prstGeom prst="rect">
              <a:avLst/>
            </a:prstGeom>
            <a:noFill/>
          </p:spPr>
          <p:txBody>
            <a:bodyPr wrap="none" rtlCol="0">
              <a:spAutoFit/>
            </a:bodyPr>
            <a:lstStyle/>
            <a:p>
              <a:r>
                <a:rPr kumimoji="1" lang="ja-JP" altLang="en-US" dirty="0" smtClean="0"/>
                <a:t>結束バンドの締め方</a:t>
              </a:r>
              <a:endParaRPr kumimoji="1" lang="ja-JP" altLang="en-US" dirty="0"/>
            </a:p>
          </p:txBody>
        </p:sp>
      </p:grpSp>
    </p:spTree>
    <p:extLst>
      <p:ext uri="{BB962C8B-B14F-4D97-AF65-F5344CB8AC3E}">
        <p14:creationId xmlns:p14="http://schemas.microsoft.com/office/powerpoint/2010/main" val="80302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工作に必要な道具</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a:t>
            </a:fld>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13006" t="15435" r="13626" b="8163"/>
          <a:stretch/>
        </p:blipFill>
        <p:spPr>
          <a:xfrm>
            <a:off x="4900179" y="4027341"/>
            <a:ext cx="2457450" cy="1919247"/>
          </a:xfrm>
          <a:prstGeom prst="rect">
            <a:avLst/>
          </a:prstGeom>
        </p:spPr>
      </p:pic>
      <p:sp>
        <p:nvSpPr>
          <p:cNvPr id="9" name="テキスト ボックス 8"/>
          <p:cNvSpPr txBox="1"/>
          <p:nvPr/>
        </p:nvSpPr>
        <p:spPr>
          <a:xfrm>
            <a:off x="2190319" y="3192580"/>
            <a:ext cx="877163" cy="369332"/>
          </a:xfrm>
          <a:prstGeom prst="rect">
            <a:avLst/>
          </a:prstGeom>
          <a:noFill/>
        </p:spPr>
        <p:txBody>
          <a:bodyPr wrap="none" rtlCol="0">
            <a:spAutoFit/>
          </a:bodyPr>
          <a:lstStyle/>
          <a:p>
            <a:pPr algn="ctr"/>
            <a:r>
              <a:rPr kumimoji="1" lang="ja-JP" altLang="en-US" dirty="0" smtClean="0"/>
              <a:t>はさみ</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6369" t="23099" r="6651" b="13549"/>
          <a:stretch/>
        </p:blipFill>
        <p:spPr>
          <a:xfrm>
            <a:off x="1333501" y="1681245"/>
            <a:ext cx="2590800" cy="1415238"/>
          </a:xfrm>
          <a:prstGeom prst="rect">
            <a:avLst/>
          </a:prstGeom>
        </p:spPr>
      </p:pic>
      <p:pic>
        <p:nvPicPr>
          <p:cNvPr id="5" name="図 4"/>
          <p:cNvPicPr>
            <a:picLocks noChangeAspect="1"/>
          </p:cNvPicPr>
          <p:nvPr/>
        </p:nvPicPr>
        <p:blipFill rotWithShape="1">
          <a:blip r:embed="rId5" cstate="print">
            <a:extLst>
              <a:ext uri="{28A0092B-C50C-407E-A947-70E740481C1C}">
                <a14:useLocalDpi xmlns:a14="http://schemas.microsoft.com/office/drawing/2010/main" val="0"/>
              </a:ext>
            </a:extLst>
          </a:blip>
          <a:srcRect l="7315" t="7902" r="8269" b="8719"/>
          <a:stretch/>
        </p:blipFill>
        <p:spPr>
          <a:xfrm>
            <a:off x="1333501" y="4027341"/>
            <a:ext cx="2590800" cy="1919247"/>
          </a:xfrm>
          <a:prstGeom prst="rect">
            <a:avLst/>
          </a:prstGeom>
        </p:spPr>
      </p:pic>
      <p:pic>
        <p:nvPicPr>
          <p:cNvPr id="6" name="図 5"/>
          <p:cNvPicPr>
            <a:picLocks noChangeAspect="1"/>
          </p:cNvPicPr>
          <p:nvPr/>
        </p:nvPicPr>
        <p:blipFill rotWithShape="1">
          <a:blip r:embed="rId6" cstate="print">
            <a:extLst>
              <a:ext uri="{28A0092B-C50C-407E-A947-70E740481C1C}">
                <a14:useLocalDpi xmlns:a14="http://schemas.microsoft.com/office/drawing/2010/main" val="0"/>
              </a:ext>
            </a:extLst>
          </a:blip>
          <a:srcRect t="10130" b="16913"/>
          <a:stretch/>
        </p:blipFill>
        <p:spPr>
          <a:xfrm>
            <a:off x="4900179" y="1681245"/>
            <a:ext cx="2586471" cy="1415238"/>
          </a:xfrm>
          <a:prstGeom prst="rect">
            <a:avLst/>
          </a:prstGeom>
        </p:spPr>
      </p:pic>
      <p:sp>
        <p:nvSpPr>
          <p:cNvPr id="10" name="テキスト ボックス 9"/>
          <p:cNvSpPr txBox="1"/>
          <p:nvPr/>
        </p:nvSpPr>
        <p:spPr>
          <a:xfrm>
            <a:off x="4716086" y="3192580"/>
            <a:ext cx="2954655" cy="369332"/>
          </a:xfrm>
          <a:prstGeom prst="rect">
            <a:avLst/>
          </a:prstGeom>
          <a:noFill/>
        </p:spPr>
        <p:txBody>
          <a:bodyPr wrap="none" rtlCol="0">
            <a:spAutoFit/>
          </a:bodyPr>
          <a:lstStyle/>
          <a:p>
            <a:pPr algn="ctr"/>
            <a:r>
              <a:rPr kumimoji="1" lang="ja-JP" altLang="en-US" dirty="0"/>
              <a:t>プラス</a:t>
            </a:r>
            <a:r>
              <a:rPr kumimoji="1" lang="ja-JP" altLang="en-US" dirty="0" smtClean="0"/>
              <a:t>ドライバー（精密）</a:t>
            </a:r>
            <a:endParaRPr kumimoji="1" lang="ja-JP" altLang="en-US" dirty="0"/>
          </a:p>
        </p:txBody>
      </p:sp>
      <p:sp>
        <p:nvSpPr>
          <p:cNvPr id="11" name="テキスト ボックス 10"/>
          <p:cNvSpPr txBox="1"/>
          <p:nvPr/>
        </p:nvSpPr>
        <p:spPr>
          <a:xfrm>
            <a:off x="2074900" y="6030515"/>
            <a:ext cx="1107997" cy="369332"/>
          </a:xfrm>
          <a:prstGeom prst="rect">
            <a:avLst/>
          </a:prstGeom>
          <a:noFill/>
        </p:spPr>
        <p:txBody>
          <a:bodyPr wrap="none" rtlCol="0">
            <a:spAutoFit/>
          </a:bodyPr>
          <a:lstStyle/>
          <a:p>
            <a:pPr algn="ctr"/>
            <a:r>
              <a:rPr kumimoji="1" lang="ja-JP" altLang="en-US" dirty="0" smtClean="0"/>
              <a:t>ニッパー</a:t>
            </a:r>
            <a:endParaRPr kumimoji="1" lang="ja-JP" altLang="en-US" dirty="0"/>
          </a:p>
        </p:txBody>
      </p:sp>
      <p:sp>
        <p:nvSpPr>
          <p:cNvPr id="12" name="テキスト ボックス 11"/>
          <p:cNvSpPr txBox="1"/>
          <p:nvPr/>
        </p:nvSpPr>
        <p:spPr>
          <a:xfrm>
            <a:off x="5408582" y="5987019"/>
            <a:ext cx="1569660" cy="369332"/>
          </a:xfrm>
          <a:prstGeom prst="rect">
            <a:avLst/>
          </a:prstGeom>
          <a:noFill/>
        </p:spPr>
        <p:txBody>
          <a:bodyPr wrap="none" rtlCol="0">
            <a:spAutoFit/>
          </a:bodyPr>
          <a:lstStyle/>
          <a:p>
            <a:pPr algn="ctr"/>
            <a:r>
              <a:rPr kumimoji="1" lang="ja-JP" altLang="en-US" dirty="0" smtClean="0"/>
              <a:t>木工用</a:t>
            </a:r>
            <a:r>
              <a:rPr kumimoji="1" lang="ja-JP" altLang="en-US" dirty="0" smtClean="0"/>
              <a:t>接着剤</a:t>
            </a:r>
            <a:endParaRPr kumimoji="1" lang="ja-JP" altLang="en-US" dirty="0"/>
          </a:p>
        </p:txBody>
      </p:sp>
      <p:pic>
        <p:nvPicPr>
          <p:cNvPr id="13" name="図 12"/>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40365" t="53674" r="40108" b="35330"/>
          <a:stretch/>
        </p:blipFill>
        <p:spPr>
          <a:xfrm>
            <a:off x="5819774" y="4983789"/>
            <a:ext cx="654051" cy="276225"/>
          </a:xfrm>
          <a:prstGeom prst="rect">
            <a:avLst/>
          </a:prstGeom>
        </p:spPr>
      </p:pic>
    </p:spTree>
    <p:extLst>
      <p:ext uri="{BB962C8B-B14F-4D97-AF65-F5344CB8AC3E}">
        <p14:creationId xmlns:p14="http://schemas.microsoft.com/office/powerpoint/2010/main" val="221250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結束バンドをしっかりと締める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30</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もう片方にも同様に結束バンドで固定する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強く絞めつけて余分なところをニッパーで切る</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48" r="248"/>
          <a:stretch>
            <a:fillRect/>
          </a:stretch>
        </p:blipFill>
        <p:spPr>
          <a:prstGeom prst="rect">
            <a:avLst/>
          </a:prstGeom>
        </p:spPr>
      </p:pic>
      <p:grpSp>
        <p:nvGrpSpPr>
          <p:cNvPr id="10" name="グループ化 9"/>
          <p:cNvGrpSpPr/>
          <p:nvPr/>
        </p:nvGrpSpPr>
        <p:grpSpPr>
          <a:xfrm>
            <a:off x="628651" y="4754880"/>
            <a:ext cx="7801671" cy="1661690"/>
            <a:chOff x="628651" y="4795520"/>
            <a:chExt cx="7801671" cy="1661690"/>
          </a:xfrm>
        </p:grpSpPr>
        <p:grpSp>
          <p:nvGrpSpPr>
            <p:cNvPr id="11" name="グループ化 10"/>
            <p:cNvGrpSpPr/>
            <p:nvPr/>
          </p:nvGrpSpPr>
          <p:grpSpPr>
            <a:xfrm>
              <a:off x="4713992" y="5098212"/>
              <a:ext cx="3187640" cy="1258138"/>
              <a:chOff x="4729482" y="4360781"/>
              <a:chExt cx="3187640" cy="1258138"/>
            </a:xfrm>
          </p:grpSpPr>
          <p:pic>
            <p:nvPicPr>
              <p:cNvPr id="19" name="図 18"/>
              <p:cNvPicPr>
                <a:picLocks noChangeAspect="1"/>
              </p:cNvPicPr>
              <p:nvPr/>
            </p:nvPicPr>
            <p:blipFill rotWithShape="1">
              <a:blip r:embed="rId4" cstate="print">
                <a:extLst>
                  <a:ext uri="{28A0092B-C50C-407E-A947-70E740481C1C}">
                    <a14:useLocalDpi xmlns:a14="http://schemas.microsoft.com/office/drawing/2010/main" val="0"/>
                  </a:ext>
                </a:extLst>
              </a:blip>
              <a:srcRect t="55611"/>
              <a:stretch/>
            </p:blipFill>
            <p:spPr>
              <a:xfrm>
                <a:off x="5288399" y="4360781"/>
                <a:ext cx="2628723" cy="1258138"/>
              </a:xfrm>
              <a:prstGeom prst="rect">
                <a:avLst/>
              </a:prstGeom>
            </p:spPr>
          </p:pic>
          <p:sp>
            <p:nvSpPr>
              <p:cNvPr id="20" name="テキスト ボックス 19"/>
              <p:cNvSpPr txBox="1"/>
              <p:nvPr/>
            </p:nvSpPr>
            <p:spPr>
              <a:xfrm>
                <a:off x="625720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21" name="テキスト ボックス 20"/>
              <p:cNvSpPr txBox="1"/>
              <p:nvPr/>
            </p:nvSpPr>
            <p:spPr>
              <a:xfrm>
                <a:off x="689712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22" name="ドーナツ 21"/>
              <p:cNvSpPr>
                <a:spLocks noChangeAspect="1"/>
              </p:cNvSpPr>
              <p:nvPr/>
            </p:nvSpPr>
            <p:spPr>
              <a:xfrm>
                <a:off x="4729482" y="4454395"/>
                <a:ext cx="762000" cy="762000"/>
              </a:xfrm>
              <a:prstGeom prst="donu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2" name="グループ化 11"/>
            <p:cNvGrpSpPr/>
            <p:nvPr/>
          </p:nvGrpSpPr>
          <p:grpSpPr>
            <a:xfrm>
              <a:off x="1157341" y="5115063"/>
              <a:ext cx="3245003" cy="1250351"/>
              <a:chOff x="653644" y="4373201"/>
              <a:chExt cx="3245003" cy="1250351"/>
            </a:xfrm>
          </p:grpSpPr>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b="56486"/>
              <a:stretch/>
            </p:blipFill>
            <p:spPr>
              <a:xfrm>
                <a:off x="1269924" y="4390229"/>
                <a:ext cx="2628723" cy="1233323"/>
              </a:xfrm>
              <a:prstGeom prst="rect">
                <a:avLst/>
              </a:prstGeom>
            </p:spPr>
          </p:pic>
          <p:sp>
            <p:nvSpPr>
              <p:cNvPr id="16" name="テキスト ボックス 15"/>
              <p:cNvSpPr txBox="1"/>
              <p:nvPr/>
            </p:nvSpPr>
            <p:spPr>
              <a:xfrm>
                <a:off x="2264325" y="4682073"/>
                <a:ext cx="639919" cy="307777"/>
              </a:xfrm>
              <a:prstGeom prst="rect">
                <a:avLst/>
              </a:prstGeom>
              <a:noFill/>
            </p:spPr>
            <p:txBody>
              <a:bodyPr wrap="none" rtlCol="0">
                <a:spAutoFit/>
              </a:bodyPr>
              <a:lstStyle/>
              <a:p>
                <a:pPr algn="ctr"/>
                <a:r>
                  <a:rPr kumimoji="1" lang="ja-JP" altLang="en-US" sz="1400" dirty="0" smtClean="0"/>
                  <a:t>部品</a:t>
                </a:r>
                <a:r>
                  <a:rPr kumimoji="1" lang="en-US" altLang="ja-JP" sz="1400" dirty="0" smtClean="0"/>
                  <a:t>C</a:t>
                </a:r>
                <a:endParaRPr kumimoji="1" lang="ja-JP" altLang="en-US" sz="1400" dirty="0"/>
              </a:p>
            </p:txBody>
          </p:sp>
          <p:sp>
            <p:nvSpPr>
              <p:cNvPr id="17" name="テキスト ボックス 16"/>
              <p:cNvSpPr txBox="1"/>
              <p:nvPr/>
            </p:nvSpPr>
            <p:spPr>
              <a:xfrm>
                <a:off x="2904244" y="5306711"/>
                <a:ext cx="902811" cy="307777"/>
              </a:xfrm>
              <a:prstGeom prst="rect">
                <a:avLst/>
              </a:prstGeom>
              <a:noFill/>
            </p:spPr>
            <p:txBody>
              <a:bodyPr wrap="none" rtlCol="0">
                <a:spAutoFit/>
              </a:bodyPr>
              <a:lstStyle/>
              <a:p>
                <a:pPr algn="ctr"/>
                <a:r>
                  <a:rPr kumimoji="1" lang="ja-JP" altLang="en-US" sz="1400" dirty="0" smtClean="0"/>
                  <a:t>足パーツ</a:t>
                </a:r>
                <a:endParaRPr kumimoji="1" lang="ja-JP" altLang="en-US" sz="1400" dirty="0"/>
              </a:p>
            </p:txBody>
          </p:sp>
          <p:sp>
            <p:nvSpPr>
              <p:cNvPr id="18" name="乗算記号 17"/>
              <p:cNvSpPr>
                <a:spLocks noChangeAspect="1"/>
              </p:cNvSpPr>
              <p:nvPr/>
            </p:nvSpPr>
            <p:spPr>
              <a:xfrm>
                <a:off x="653644" y="4373201"/>
                <a:ext cx="905138" cy="905138"/>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正方形/長方形 12"/>
            <p:cNvSpPr/>
            <p:nvPr/>
          </p:nvSpPr>
          <p:spPr>
            <a:xfrm>
              <a:off x="628651" y="4795520"/>
              <a:ext cx="7801671" cy="166169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88622" y="4820860"/>
              <a:ext cx="2262158" cy="369332"/>
            </a:xfrm>
            <a:prstGeom prst="rect">
              <a:avLst/>
            </a:prstGeom>
            <a:noFill/>
          </p:spPr>
          <p:txBody>
            <a:bodyPr wrap="none" rtlCol="0">
              <a:spAutoFit/>
            </a:bodyPr>
            <a:lstStyle/>
            <a:p>
              <a:r>
                <a:rPr kumimoji="1" lang="ja-JP" altLang="en-US" dirty="0" smtClean="0"/>
                <a:t>結束バンドの締め方</a:t>
              </a:r>
              <a:endParaRPr kumimoji="1" lang="ja-JP" altLang="en-US" dirty="0"/>
            </a:p>
          </p:txBody>
        </p:sp>
      </p:grpSp>
    </p:spTree>
    <p:extLst>
      <p:ext uri="{BB962C8B-B14F-4D97-AF65-F5344CB8AC3E}">
        <p14:creationId xmlns:p14="http://schemas.microsoft.com/office/powerpoint/2010/main" val="316511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電池ボックスのケーブルを穴に通す</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31</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電池ボックスのケーブルを近くの穴に通す</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smtClean="0"/>
              <a:t>サーボモーターの</a:t>
            </a:r>
            <a:r>
              <a:rPr lang="ja-JP" altLang="en-US" dirty="0"/>
              <a:t>取り付け完了！</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spTree>
    <p:extLst>
      <p:ext uri="{BB962C8B-B14F-4D97-AF65-F5344CB8AC3E}">
        <p14:creationId xmlns:p14="http://schemas.microsoft.com/office/powerpoint/2010/main" val="1711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部品の確認</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32</a:t>
            </a:fld>
            <a:endParaRPr kumimoji="1" lang="ja-JP" altLang="en-US"/>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840" y="1327715"/>
            <a:ext cx="6948264" cy="5211198"/>
          </a:xfrm>
          <a:prstGeom prst="rect">
            <a:avLst/>
          </a:prstGeom>
        </p:spPr>
      </p:pic>
      <p:sp>
        <p:nvSpPr>
          <p:cNvPr id="9" name="四角形吹き出し 8"/>
          <p:cNvSpPr/>
          <p:nvPr/>
        </p:nvSpPr>
        <p:spPr>
          <a:xfrm>
            <a:off x="314960" y="4350117"/>
            <a:ext cx="2093816" cy="756923"/>
          </a:xfrm>
          <a:prstGeom prst="wedgeRectCallout">
            <a:avLst>
              <a:gd name="adj1" fmla="val 55813"/>
              <a:gd name="adj2" fmla="val 2002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bg1"/>
                </a:solidFill>
              </a:rPr>
              <a:t>[</a:t>
            </a:r>
            <a:r>
              <a:rPr lang="ja-JP" altLang="en-US" sz="2000" dirty="0">
                <a:solidFill>
                  <a:schemeClr val="bg1"/>
                </a:solidFill>
              </a:rPr>
              <a:t>結束バンド</a:t>
            </a:r>
            <a:r>
              <a:rPr lang="en-US" altLang="ja-JP" sz="2000" dirty="0" smtClean="0">
                <a:solidFill>
                  <a:schemeClr val="bg1"/>
                </a:solidFill>
              </a:rPr>
              <a:t>]</a:t>
            </a:r>
            <a:r>
              <a:rPr lang="ja-JP" altLang="en-US" sz="2000" dirty="0" smtClean="0">
                <a:solidFill>
                  <a:schemeClr val="bg1"/>
                </a:solidFill>
              </a:rPr>
              <a:t> </a:t>
            </a:r>
            <a:r>
              <a:rPr lang="en-US" altLang="ja-JP" sz="2000" dirty="0" smtClean="0">
                <a:solidFill>
                  <a:schemeClr val="bg1"/>
                </a:solidFill>
              </a:rPr>
              <a:t>4</a:t>
            </a:r>
            <a:r>
              <a:rPr lang="ja-JP" altLang="en-US" sz="2000" dirty="0" smtClean="0">
                <a:solidFill>
                  <a:schemeClr val="bg1"/>
                </a:solidFill>
              </a:rPr>
              <a:t>本</a:t>
            </a:r>
            <a:endParaRPr kumimoji="1" lang="ja-JP" altLang="en-US" sz="2000" dirty="0">
              <a:solidFill>
                <a:schemeClr val="bg1"/>
              </a:solidFill>
            </a:endParaRPr>
          </a:p>
        </p:txBody>
      </p:sp>
      <p:sp>
        <p:nvSpPr>
          <p:cNvPr id="10" name="四角形吹き出し 9"/>
          <p:cNvSpPr/>
          <p:nvPr/>
        </p:nvSpPr>
        <p:spPr>
          <a:xfrm>
            <a:off x="5304098" y="1441276"/>
            <a:ext cx="2307704" cy="756923"/>
          </a:xfrm>
          <a:prstGeom prst="wedgeRectCallout">
            <a:avLst>
              <a:gd name="adj1" fmla="val -20896"/>
              <a:gd name="adj2" fmla="val 747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bg1"/>
                </a:solidFill>
              </a:rPr>
              <a:t>[</a:t>
            </a:r>
            <a:r>
              <a:rPr lang="ja-JP" altLang="en-US" sz="2000" dirty="0">
                <a:solidFill>
                  <a:schemeClr val="bg1"/>
                </a:solidFill>
              </a:rPr>
              <a:t>胴体部品</a:t>
            </a:r>
            <a:r>
              <a:rPr lang="en-US" altLang="ja-JP" sz="2000" dirty="0" smtClean="0">
                <a:solidFill>
                  <a:schemeClr val="bg1"/>
                </a:solidFill>
              </a:rPr>
              <a:t>]</a:t>
            </a:r>
          </a:p>
          <a:p>
            <a:pPr algn="ctr"/>
            <a:r>
              <a:rPr kumimoji="1" lang="ja-JP" altLang="en-US" sz="2000" dirty="0" smtClean="0">
                <a:solidFill>
                  <a:schemeClr val="bg1"/>
                </a:solidFill>
              </a:rPr>
              <a:t>（組み立て済み）</a:t>
            </a:r>
            <a:endParaRPr kumimoji="1" lang="ja-JP" altLang="en-US" sz="2000" dirty="0">
              <a:solidFill>
                <a:schemeClr val="bg1"/>
              </a:solidFill>
            </a:endParaRPr>
          </a:p>
        </p:txBody>
      </p:sp>
      <p:sp>
        <p:nvSpPr>
          <p:cNvPr id="11" name="四角形吹き出し 10"/>
          <p:cNvSpPr/>
          <p:nvPr/>
        </p:nvSpPr>
        <p:spPr>
          <a:xfrm>
            <a:off x="6565168" y="4318876"/>
            <a:ext cx="1816832" cy="756923"/>
          </a:xfrm>
          <a:prstGeom prst="wedgeRectCallout">
            <a:avLst>
              <a:gd name="adj1" fmla="val -59199"/>
              <a:gd name="adj2" fmla="val 223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smtClean="0">
                <a:solidFill>
                  <a:schemeClr val="bg1"/>
                </a:solidFill>
              </a:rPr>
              <a:t>[</a:t>
            </a:r>
            <a:r>
              <a:rPr lang="ja-JP" altLang="en-US" sz="2000" dirty="0" smtClean="0">
                <a:solidFill>
                  <a:schemeClr val="bg1"/>
                </a:solidFill>
              </a:rPr>
              <a:t>制御基板</a:t>
            </a:r>
            <a:r>
              <a:rPr lang="en-US" altLang="ja-JP" sz="2000" dirty="0" smtClean="0">
                <a:solidFill>
                  <a:schemeClr val="bg1"/>
                </a:solidFill>
              </a:rPr>
              <a:t>]</a:t>
            </a:r>
            <a:r>
              <a:rPr lang="ja-JP" altLang="en-US" sz="2000" dirty="0" smtClean="0">
                <a:solidFill>
                  <a:schemeClr val="bg1"/>
                </a:solidFill>
              </a:rPr>
              <a:t> </a:t>
            </a:r>
            <a:r>
              <a:rPr lang="en-US" altLang="ja-JP" sz="2000" dirty="0" smtClean="0">
                <a:solidFill>
                  <a:schemeClr val="bg1"/>
                </a:solidFill>
              </a:rPr>
              <a:t>1</a:t>
            </a:r>
            <a:r>
              <a:rPr lang="ja-JP" altLang="en-US" sz="2000" dirty="0">
                <a:solidFill>
                  <a:schemeClr val="bg1"/>
                </a:solidFill>
              </a:rPr>
              <a:t>枚</a:t>
            </a:r>
            <a:endParaRPr lang="en-US" altLang="ja-JP" sz="2000" dirty="0" smtClean="0">
              <a:solidFill>
                <a:schemeClr val="bg1"/>
              </a:solidFill>
            </a:endParaRPr>
          </a:p>
        </p:txBody>
      </p:sp>
    </p:spTree>
    <p:extLst>
      <p:ext uri="{BB962C8B-B14F-4D97-AF65-F5344CB8AC3E}">
        <p14:creationId xmlns:p14="http://schemas.microsoft.com/office/powerpoint/2010/main" val="396451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胴体に制御基板を取り付ける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33</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胴体部品の矢印が付いている側に制御基板の</a:t>
            </a:r>
            <a:r>
              <a:rPr lang="en-US" altLang="ja-JP" dirty="0"/>
              <a:t/>
            </a:r>
            <a:br>
              <a:rPr lang="en-US" altLang="ja-JP" dirty="0"/>
            </a:br>
            <a:r>
              <a:rPr lang="ja-JP" altLang="en-US" dirty="0"/>
              <a:t>スイッチがある側を合わせて載せる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正しい向きで制御基板を載せると、制御基板と</a:t>
            </a:r>
            <a:r>
              <a:rPr lang="en-US" altLang="ja-JP" dirty="0"/>
              <a:t/>
            </a:r>
            <a:br>
              <a:rPr lang="en-US" altLang="ja-JP" dirty="0"/>
            </a:br>
            <a:r>
              <a:rPr lang="ja-JP" altLang="en-US" dirty="0"/>
              <a:t>胴体部品がピッタリくっつく。</a:t>
            </a:r>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91" r="191"/>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sp>
        <p:nvSpPr>
          <p:cNvPr id="10" name="四角形吹き出し 9"/>
          <p:cNvSpPr/>
          <p:nvPr/>
        </p:nvSpPr>
        <p:spPr>
          <a:xfrm>
            <a:off x="2944788" y="3242326"/>
            <a:ext cx="648072" cy="504056"/>
          </a:xfrm>
          <a:prstGeom prst="wedgeRectCallout">
            <a:avLst>
              <a:gd name="adj1" fmla="val -64227"/>
              <a:gd name="adj2" fmla="val -103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矢印</a:t>
            </a:r>
            <a:endParaRPr lang="ja-JP" altLang="en-US" sz="1400" dirty="0">
              <a:solidFill>
                <a:schemeClr val="bg1"/>
              </a:solidFill>
            </a:endParaRPr>
          </a:p>
        </p:txBody>
      </p:sp>
    </p:spTree>
    <p:extLst>
      <p:ext uri="{BB962C8B-B14F-4D97-AF65-F5344CB8AC3E}">
        <p14:creationId xmlns:p14="http://schemas.microsoft.com/office/powerpoint/2010/main" val="24498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結束バンドで固定する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34</a:t>
            </a:fld>
            <a:endParaRPr kumimoji="1" lang="ja-JP" altLang="en-US"/>
          </a:p>
        </p:txBody>
      </p:sp>
      <p:sp>
        <p:nvSpPr>
          <p:cNvPr id="6" name="テキスト プレースホルダー 5"/>
          <p:cNvSpPr>
            <a:spLocks noGrp="1"/>
          </p:cNvSpPr>
          <p:nvPr>
            <p:ph type="body" sz="quarter" idx="15"/>
          </p:nvPr>
        </p:nvSpPr>
        <p:spPr>
          <a:xfrm>
            <a:off x="642654" y="4028798"/>
            <a:ext cx="7801672" cy="700266"/>
          </a:xfrm>
        </p:spPr>
        <p:txBody>
          <a:bodyPr>
            <a:normAutofit/>
          </a:bodyPr>
          <a:lstStyle/>
          <a:p>
            <a:r>
              <a:rPr lang="ja-JP" altLang="en-US" dirty="0"/>
              <a:t>胴体下面から丸穴に結束バンドを通し、四角穴に結束バンドの先を差し込み、強く引っ張って締める</a:t>
            </a:r>
            <a:r>
              <a:rPr lang="ja-JP" altLang="en-US" dirty="0" smtClean="0"/>
              <a:t>。</a:t>
            </a:r>
            <a:r>
              <a:rPr lang="en-US" altLang="ja-JP" dirty="0" smtClean="0"/>
              <a:t/>
            </a:r>
            <a:br>
              <a:rPr lang="en-US" altLang="ja-JP" dirty="0" smtClean="0"/>
            </a:br>
            <a:r>
              <a:rPr lang="ja-JP" altLang="en-US" dirty="0" smtClean="0"/>
              <a:t>結束</a:t>
            </a:r>
            <a:r>
              <a:rPr lang="ja-JP" altLang="en-US" dirty="0"/>
              <a:t>バンド</a:t>
            </a:r>
            <a:r>
              <a:rPr lang="en-US" altLang="ja-JP" dirty="0"/>
              <a:t>4</a:t>
            </a:r>
            <a:r>
              <a:rPr lang="ja-JP" altLang="en-US" dirty="0"/>
              <a:t>本を締めたらニッパーで余分な部分を切り取る。</a:t>
            </a:r>
            <a:endParaRPr lang="en-US" altLang="ja-JP" dirty="0"/>
          </a:p>
          <a:p>
            <a:endParaRPr kumimoji="1" lang="ja-JP" altLang="en-US"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24671" r="23924" b="10932"/>
          <a:stretch/>
        </p:blipFill>
        <p:spPr>
          <a:xfrm>
            <a:off x="628650" y="1376363"/>
            <a:ext cx="1943100" cy="2525077"/>
          </a:xfrm>
          <a:prstGeom prst="rect">
            <a:avLst/>
          </a:prstGeom>
        </p:spPr>
      </p:pic>
      <p:pic>
        <p:nvPicPr>
          <p:cNvPr id="9" name="図 8"/>
          <p:cNvPicPr>
            <a:picLocks noChangeAspect="1"/>
          </p:cNvPicPr>
          <p:nvPr/>
        </p:nvPicPr>
        <p:blipFill rotWithShape="1">
          <a:blip r:embed="rId3" cstate="print">
            <a:extLst>
              <a:ext uri="{28A0092B-C50C-407E-A947-70E740481C1C}">
                <a14:useLocalDpi xmlns:a14="http://schemas.microsoft.com/office/drawing/2010/main" val="0"/>
              </a:ext>
            </a:extLst>
          </a:blip>
          <a:srcRect l="23290" r="28329" b="11291"/>
          <a:stretch/>
        </p:blipFill>
        <p:spPr>
          <a:xfrm>
            <a:off x="3657600" y="1376363"/>
            <a:ext cx="1828800" cy="2514917"/>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val="0"/>
              </a:ext>
            </a:extLst>
          </a:blip>
          <a:srcRect l="27182" t="10513" r="26049"/>
          <a:stretch/>
        </p:blipFill>
        <p:spPr>
          <a:xfrm>
            <a:off x="6677722" y="1371601"/>
            <a:ext cx="1752600" cy="2515010"/>
          </a:xfrm>
          <a:prstGeom prst="rect">
            <a:avLst/>
          </a:prstGeom>
        </p:spPr>
      </p:pic>
      <p:sp>
        <p:nvSpPr>
          <p:cNvPr id="11" name="下矢印 10"/>
          <p:cNvSpPr/>
          <p:nvPr/>
        </p:nvSpPr>
        <p:spPr>
          <a:xfrm rot="16200000">
            <a:off x="2677992" y="2439822"/>
            <a:ext cx="749661" cy="792088"/>
          </a:xfrm>
          <a:prstGeom prst="downArrow">
            <a:avLst/>
          </a:prstGeom>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2" name="下矢印 11"/>
          <p:cNvSpPr/>
          <p:nvPr/>
        </p:nvSpPr>
        <p:spPr>
          <a:xfrm rot="16200000">
            <a:off x="5699508" y="2439822"/>
            <a:ext cx="749661" cy="792088"/>
          </a:xfrm>
          <a:prstGeom prst="downArrow">
            <a:avLst/>
          </a:prstGeom>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733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配線をする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35</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電池ボックスの</a:t>
            </a:r>
            <a:r>
              <a:rPr lang="ja-JP" altLang="en-US" dirty="0" smtClean="0"/>
              <a:t>コネクターを</a:t>
            </a:r>
            <a:r>
              <a:rPr lang="ja-JP" altLang="en-US" dirty="0"/>
              <a:t>挿し込む</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基板のスイッチがある側</a:t>
            </a:r>
            <a:r>
              <a:rPr lang="ja-JP" altLang="en-US" dirty="0" smtClean="0"/>
              <a:t>の</a:t>
            </a:r>
            <a:r>
              <a:rPr lang="ja-JP" altLang="en-US" dirty="0"/>
              <a:t>サーボモーター</a:t>
            </a:r>
            <a:r>
              <a:rPr lang="ja-JP" altLang="en-US" dirty="0" smtClean="0"/>
              <a:t>の</a:t>
            </a:r>
            <a:r>
              <a:rPr lang="ja-JP" altLang="en-US" dirty="0"/>
              <a:t>線を穴に通す</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91" r="191"/>
          <a:stretch>
            <a:fillRect/>
          </a:stretch>
        </p:blipFill>
        <p:spPr>
          <a:prstGeom prst="rect">
            <a:avLst/>
          </a:prstGeom>
        </p:spPr>
      </p:pic>
      <p:sp>
        <p:nvSpPr>
          <p:cNvPr id="10" name="下矢印 9"/>
          <p:cNvSpPr/>
          <p:nvPr/>
        </p:nvSpPr>
        <p:spPr>
          <a:xfrm rot="11612000">
            <a:off x="5547652" y="3236458"/>
            <a:ext cx="533490" cy="591686"/>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1" name="下矢印 10"/>
          <p:cNvSpPr/>
          <p:nvPr/>
        </p:nvSpPr>
        <p:spPr>
          <a:xfrm rot="8677369">
            <a:off x="7376241" y="3190857"/>
            <a:ext cx="533490" cy="591686"/>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93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サーボモーターの</a:t>
            </a:r>
            <a:r>
              <a:rPr lang="ja-JP" altLang="en-US" dirty="0"/>
              <a:t>ケーブルは向きに注意！</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36</a:t>
            </a:fld>
            <a:endParaRPr kumimoji="1" lang="ja-JP" altLang="en-US"/>
          </a:p>
        </p:txBody>
      </p:sp>
      <p:sp>
        <p:nvSpPr>
          <p:cNvPr id="6" name="テキスト プレースホルダー 5"/>
          <p:cNvSpPr>
            <a:spLocks noGrp="1"/>
          </p:cNvSpPr>
          <p:nvPr>
            <p:ph type="body" sz="quarter" idx="15"/>
          </p:nvPr>
        </p:nvSpPr>
        <p:spPr>
          <a:xfrm>
            <a:off x="628650" y="4405312"/>
            <a:ext cx="7801672" cy="1775735"/>
          </a:xfrm>
        </p:spPr>
        <p:txBody>
          <a:bodyPr/>
          <a:lstStyle/>
          <a:p>
            <a:r>
              <a:rPr lang="ja-JP" altLang="en-US" dirty="0"/>
              <a:t>前方（</a:t>
            </a:r>
            <a:r>
              <a:rPr lang="ja-JP" altLang="en-US" dirty="0" smtClean="0"/>
              <a:t>胴体パーツの矢印が向いている方）のサーボモーターの</a:t>
            </a:r>
            <a:r>
              <a:rPr lang="ja-JP" altLang="en-US" dirty="0"/>
              <a:t>線は端子</a:t>
            </a:r>
            <a:r>
              <a:rPr lang="en-US" altLang="ja-JP" dirty="0"/>
              <a:t>[F]</a:t>
            </a:r>
            <a:r>
              <a:rPr lang="ja-JP" altLang="en-US" dirty="0"/>
              <a:t>に、後方</a:t>
            </a:r>
            <a:r>
              <a:rPr lang="ja-JP" altLang="en-US" dirty="0" smtClean="0"/>
              <a:t>のサーボモーターの</a:t>
            </a:r>
            <a:r>
              <a:rPr lang="ja-JP" altLang="en-US" dirty="0"/>
              <a:t>線</a:t>
            </a:r>
            <a:r>
              <a:rPr lang="ja-JP" altLang="en-US" dirty="0" smtClean="0"/>
              <a:t>は</a:t>
            </a:r>
            <a:r>
              <a:rPr lang="en-US" altLang="ja-JP" dirty="0" smtClean="0"/>
              <a:t/>
            </a:r>
            <a:br>
              <a:rPr lang="en-US" altLang="ja-JP" dirty="0" smtClean="0"/>
            </a:br>
            <a:r>
              <a:rPr lang="ja-JP" altLang="en-US" dirty="0" smtClean="0"/>
              <a:t>端子</a:t>
            </a:r>
            <a:r>
              <a:rPr lang="en-US" altLang="ja-JP" dirty="0"/>
              <a:t>[R</a:t>
            </a:r>
            <a:r>
              <a:rPr lang="en-US" altLang="ja-JP" dirty="0" smtClean="0"/>
              <a:t>]</a:t>
            </a:r>
            <a:r>
              <a:rPr lang="ja-JP" altLang="en-US" dirty="0" smtClean="0"/>
              <a:t>に</a:t>
            </a:r>
            <a:r>
              <a:rPr lang="ja-JP" altLang="en-US" dirty="0"/>
              <a:t>挿し込む</a:t>
            </a:r>
            <a:r>
              <a:rPr lang="ja-JP" altLang="en-US" dirty="0" smtClean="0"/>
              <a:t>。ケーブル</a:t>
            </a:r>
            <a:r>
              <a:rPr lang="ja-JP" altLang="en-US" dirty="0"/>
              <a:t>の色と基板に印刷された文字が写真と一致するよう</a:t>
            </a:r>
            <a:r>
              <a:rPr lang="ja-JP" altLang="en-US" dirty="0" smtClean="0"/>
              <a:t>に</a:t>
            </a:r>
            <a:r>
              <a:rPr lang="ja-JP" altLang="en-US" dirty="0"/>
              <a:t>挿し込む</a:t>
            </a:r>
            <a:r>
              <a:rPr lang="ja-JP" altLang="en-US" dirty="0" smtClean="0"/>
              <a:t>。</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05" r="205"/>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05" r="205"/>
          <a:stretch>
            <a:fillRect/>
          </a:stretch>
        </p:blipFill>
        <p:spPr>
          <a:prstGeom prst="rect">
            <a:avLst/>
          </a:prstGeom>
        </p:spPr>
      </p:pic>
      <p:sp>
        <p:nvSpPr>
          <p:cNvPr id="10" name="四角形吹き出し 9"/>
          <p:cNvSpPr/>
          <p:nvPr/>
        </p:nvSpPr>
        <p:spPr>
          <a:xfrm>
            <a:off x="1921468" y="3711117"/>
            <a:ext cx="1196965" cy="504056"/>
          </a:xfrm>
          <a:prstGeom prst="wedgeRectCallout">
            <a:avLst>
              <a:gd name="adj1" fmla="val -1864"/>
              <a:gd name="adj2" fmla="val -1528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[F]</a:t>
            </a:r>
            <a:r>
              <a:rPr lang="ja-JP" altLang="en-US" sz="1400" dirty="0" smtClean="0">
                <a:solidFill>
                  <a:schemeClr val="bg1"/>
                </a:solidFill>
              </a:rPr>
              <a:t>の文字を確認</a:t>
            </a:r>
            <a:endParaRPr lang="ja-JP" altLang="en-US" sz="1400" dirty="0">
              <a:solidFill>
                <a:schemeClr val="bg1"/>
              </a:solidFill>
            </a:endParaRPr>
          </a:p>
        </p:txBody>
      </p:sp>
      <p:sp>
        <p:nvSpPr>
          <p:cNvPr id="11" name="四角形吹き出し 10"/>
          <p:cNvSpPr/>
          <p:nvPr/>
        </p:nvSpPr>
        <p:spPr>
          <a:xfrm>
            <a:off x="3814039" y="1690962"/>
            <a:ext cx="1872789" cy="504056"/>
          </a:xfrm>
          <a:prstGeom prst="wedgeRectCallout">
            <a:avLst>
              <a:gd name="adj1" fmla="val 46962"/>
              <a:gd name="adj2" fmla="val 1092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茶色が</a:t>
            </a:r>
            <a:r>
              <a:rPr lang="ja-JP" altLang="en-US" sz="1400" dirty="0">
                <a:solidFill>
                  <a:schemeClr val="bg1"/>
                </a:solidFill>
              </a:rPr>
              <a:t>端子の</a:t>
            </a:r>
            <a:r>
              <a:rPr lang="en-US" altLang="ja-JP" sz="1400" dirty="0" smtClean="0">
                <a:solidFill>
                  <a:schemeClr val="bg1"/>
                </a:solidFill>
              </a:rPr>
              <a:t>[G]</a:t>
            </a:r>
            <a:r>
              <a:rPr lang="ja-JP" altLang="en-US" sz="1400" dirty="0" smtClean="0">
                <a:solidFill>
                  <a:schemeClr val="bg1"/>
                </a:solidFill>
              </a:rPr>
              <a:t>側に</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なるように挿し込む</a:t>
            </a:r>
            <a:endParaRPr lang="ja-JP" altLang="en-US" sz="1400" dirty="0">
              <a:solidFill>
                <a:schemeClr val="bg1"/>
              </a:solidFill>
            </a:endParaRPr>
          </a:p>
        </p:txBody>
      </p:sp>
      <p:sp>
        <p:nvSpPr>
          <p:cNvPr id="12" name="四角形吹き出し 11"/>
          <p:cNvSpPr/>
          <p:nvPr/>
        </p:nvSpPr>
        <p:spPr>
          <a:xfrm>
            <a:off x="5141356" y="3613636"/>
            <a:ext cx="1872789" cy="504056"/>
          </a:xfrm>
          <a:prstGeom prst="wedgeRectCallout">
            <a:avLst>
              <a:gd name="adj1" fmla="val 42312"/>
              <a:gd name="adj2" fmla="val -9811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茶色が</a:t>
            </a:r>
            <a:r>
              <a:rPr lang="ja-JP" altLang="en-US" sz="1400" dirty="0">
                <a:solidFill>
                  <a:schemeClr val="bg1"/>
                </a:solidFill>
              </a:rPr>
              <a:t>端子の</a:t>
            </a:r>
            <a:r>
              <a:rPr lang="en-US" altLang="ja-JP" sz="1400" dirty="0" smtClean="0">
                <a:solidFill>
                  <a:schemeClr val="bg1"/>
                </a:solidFill>
              </a:rPr>
              <a:t>[G]</a:t>
            </a:r>
            <a:r>
              <a:rPr lang="ja-JP" altLang="en-US" sz="1400" dirty="0" smtClean="0">
                <a:solidFill>
                  <a:schemeClr val="bg1"/>
                </a:solidFill>
              </a:rPr>
              <a:t>側に</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なるように挿し込む</a:t>
            </a:r>
            <a:endParaRPr lang="ja-JP" altLang="en-US" sz="1400" dirty="0">
              <a:solidFill>
                <a:schemeClr val="bg1"/>
              </a:solidFill>
            </a:endParaRPr>
          </a:p>
        </p:txBody>
      </p:sp>
    </p:spTree>
    <p:extLst>
      <p:ext uri="{BB962C8B-B14F-4D97-AF65-F5344CB8AC3E}">
        <p14:creationId xmlns:p14="http://schemas.microsoft.com/office/powerpoint/2010/main" val="58734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結束バンドで整える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37</a:t>
            </a:fld>
            <a:endParaRPr kumimoji="1" lang="ja-JP" altLang="en-US"/>
          </a:p>
        </p:txBody>
      </p:sp>
      <p:sp>
        <p:nvSpPr>
          <p:cNvPr id="6" name="テキスト プレースホルダー 5"/>
          <p:cNvSpPr>
            <a:spLocks noGrp="1"/>
          </p:cNvSpPr>
          <p:nvPr>
            <p:ph type="body" sz="quarter" idx="15"/>
          </p:nvPr>
        </p:nvSpPr>
        <p:spPr>
          <a:xfrm>
            <a:off x="2642839" y="4478676"/>
            <a:ext cx="3858322" cy="1775735"/>
          </a:xfrm>
        </p:spPr>
        <p:txBody>
          <a:bodyPr/>
          <a:lstStyle/>
          <a:p>
            <a:r>
              <a:rPr lang="ja-JP" altLang="en-US" dirty="0"/>
              <a:t>ケーブルが邪魔なところは結束バンドで整える</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28" r="228"/>
          <a:stretch>
            <a:fillRect/>
          </a:stretch>
        </p:blipFill>
        <p:spPr>
          <a:xfrm>
            <a:off x="2642839" y="1499607"/>
            <a:ext cx="3858322" cy="2905705"/>
          </a:xfrm>
          <a:prstGeom prst="rect">
            <a:avLst/>
          </a:prstGeom>
        </p:spPr>
      </p:pic>
      <p:sp>
        <p:nvSpPr>
          <p:cNvPr id="7" name="下矢印 6"/>
          <p:cNvSpPr/>
          <p:nvPr/>
        </p:nvSpPr>
        <p:spPr>
          <a:xfrm rot="13820443">
            <a:off x="2376094" y="2656616"/>
            <a:ext cx="533490" cy="591686"/>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9" name="下矢印 8"/>
          <p:cNvSpPr/>
          <p:nvPr/>
        </p:nvSpPr>
        <p:spPr>
          <a:xfrm rot="7873539">
            <a:off x="5842464" y="3052209"/>
            <a:ext cx="533490" cy="591686"/>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51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サーボモーターの</a:t>
            </a:r>
            <a:r>
              <a:rPr lang="ja-JP" altLang="en-US" dirty="0"/>
              <a:t>初期角度設定</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38</a:t>
            </a:fld>
            <a:endParaRPr kumimoji="1" lang="ja-JP" altLang="en-US"/>
          </a:p>
        </p:txBody>
      </p:sp>
      <p:sp>
        <p:nvSpPr>
          <p:cNvPr id="6" name="テキスト プレースホルダー 5"/>
          <p:cNvSpPr>
            <a:spLocks noGrp="1"/>
          </p:cNvSpPr>
          <p:nvPr>
            <p:ph type="body" sz="quarter" idx="15"/>
          </p:nvPr>
        </p:nvSpPr>
        <p:spPr>
          <a:xfrm>
            <a:off x="628650" y="4405312"/>
            <a:ext cx="7801672" cy="1775735"/>
          </a:xfrm>
        </p:spPr>
        <p:txBody>
          <a:bodyPr>
            <a:normAutofit lnSpcReduction="10000"/>
          </a:bodyPr>
          <a:lstStyle/>
          <a:p>
            <a:r>
              <a:rPr lang="ja-JP" altLang="en-US" dirty="0" smtClean="0"/>
              <a:t>サーボモーターの</a:t>
            </a:r>
            <a:r>
              <a:rPr lang="ja-JP" altLang="en-US" dirty="0"/>
              <a:t>基準となる角度をはじめに設定します。</a:t>
            </a:r>
            <a:endParaRPr lang="en-US" altLang="ja-JP" dirty="0"/>
          </a:p>
          <a:p>
            <a:r>
              <a:rPr lang="ja-JP" altLang="en-US" dirty="0"/>
              <a:t>電池を入れて</a:t>
            </a:r>
            <a:r>
              <a:rPr lang="en-US" altLang="ja-JP" dirty="0"/>
              <a:t>RESET</a:t>
            </a:r>
            <a:r>
              <a:rPr lang="ja-JP" altLang="en-US" dirty="0"/>
              <a:t>ボタン（</a:t>
            </a:r>
            <a:r>
              <a:rPr lang="ja-JP" altLang="en-US" dirty="0" smtClean="0"/>
              <a:t>赤ボタン</a:t>
            </a:r>
            <a:r>
              <a:rPr lang="ja-JP" altLang="en-US" dirty="0"/>
              <a:t>）を押すと</a:t>
            </a:r>
            <a:r>
              <a:rPr lang="ja-JP" altLang="en-US" dirty="0" smtClean="0"/>
              <a:t>、サーボモーターの</a:t>
            </a:r>
            <a:r>
              <a:rPr lang="ja-JP" altLang="en-US" dirty="0"/>
              <a:t>角度が</a:t>
            </a:r>
            <a:r>
              <a:rPr lang="en-US" altLang="ja-JP" dirty="0"/>
              <a:t>0</a:t>
            </a:r>
            <a:r>
              <a:rPr lang="ja-JP" altLang="en-US" dirty="0"/>
              <a:t>度（基準となる角度）に動きます。</a:t>
            </a:r>
            <a:endParaRPr lang="en-US" altLang="ja-JP" dirty="0"/>
          </a:p>
          <a:p>
            <a:r>
              <a:rPr lang="ja-JP" altLang="en-US" dirty="0"/>
              <a:t>動きが</a:t>
            </a:r>
            <a:r>
              <a:rPr lang="ja-JP" altLang="en-US" dirty="0" smtClean="0"/>
              <a:t>止まったら電源スイッチを</a:t>
            </a:r>
            <a:r>
              <a:rPr lang="en-US" altLang="ja-JP" dirty="0" smtClean="0"/>
              <a:t>OFF</a:t>
            </a:r>
            <a:r>
              <a:rPr lang="ja-JP" altLang="en-US" dirty="0" smtClean="0"/>
              <a:t>にして電池</a:t>
            </a:r>
            <a:r>
              <a:rPr lang="ja-JP" altLang="en-US" dirty="0"/>
              <a:t>を抜きましょう。</a:t>
            </a:r>
            <a:endParaRPr lang="en-US" altLang="ja-JP" dirty="0"/>
          </a:p>
          <a:p>
            <a:r>
              <a:rPr lang="en-US" altLang="ja-JP" b="1" dirty="0">
                <a:solidFill>
                  <a:srgbClr val="FF0000"/>
                </a:solidFill>
              </a:rPr>
              <a:t>※</a:t>
            </a:r>
            <a:r>
              <a:rPr lang="ja-JP" altLang="en-US" b="1" dirty="0">
                <a:solidFill>
                  <a:srgbClr val="FF0000"/>
                </a:solidFill>
              </a:rPr>
              <a:t>この初期角度設定を行わないと足を取り付けたときに変な角度で足が動き、</a:t>
            </a:r>
            <a:r>
              <a:rPr lang="ja-JP" altLang="en-US" b="1" dirty="0" smtClean="0">
                <a:solidFill>
                  <a:srgbClr val="FF0000"/>
                </a:solidFill>
              </a:rPr>
              <a:t>最悪の場合には破損</a:t>
            </a:r>
            <a:r>
              <a:rPr lang="ja-JP" altLang="en-US" b="1" dirty="0">
                <a:solidFill>
                  <a:srgbClr val="FF0000"/>
                </a:solidFill>
              </a:rPr>
              <a:t>することがあります。</a:t>
            </a:r>
            <a:endParaRPr lang="en-US" altLang="ja-JP" b="1" dirty="0">
              <a:solidFill>
                <a:srgbClr val="FF0000"/>
              </a:solidFill>
            </a:endParaRPr>
          </a:p>
          <a:p>
            <a:endParaRPr kumimoji="1" lang="ja-JP" altLang="en-US" dirty="0"/>
          </a:p>
        </p:txBody>
      </p:sp>
      <p:pic>
        <p:nvPicPr>
          <p:cNvPr id="8" name="図プレースホルダー 7"/>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193" r="193"/>
          <a:stretch/>
        </p:blipFill>
        <p:spPr>
          <a:prstGeom prst="rect">
            <a:avLst/>
          </a:prstGeom>
        </p:spPr>
      </p:pic>
      <p:pic>
        <p:nvPicPr>
          <p:cNvPr id="9" name="図プレースホルダー 8"/>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227" r="227"/>
          <a:stretch/>
        </p:blipFill>
        <p:spPr>
          <a:prstGeom prst="rect">
            <a:avLst/>
          </a:prstGeom>
        </p:spPr>
      </p:pic>
    </p:spTree>
    <p:extLst>
      <p:ext uri="{BB962C8B-B14F-4D97-AF65-F5344CB8AC3E}">
        <p14:creationId xmlns:p14="http://schemas.microsoft.com/office/powerpoint/2010/main" val="29511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足を</a:t>
            </a:r>
            <a:r>
              <a:rPr lang="ja-JP" altLang="en-US" dirty="0"/>
              <a:t>胴体に取り付ける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39</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ja-JP" altLang="en-US" dirty="0" smtClean="0"/>
              <a:t>足の</a:t>
            </a:r>
            <a:r>
              <a:rPr lang="ja-JP" altLang="en-US" dirty="0"/>
              <a:t>サーボホーンの穴</a:t>
            </a:r>
            <a:r>
              <a:rPr lang="ja-JP" altLang="en-US" dirty="0" smtClean="0"/>
              <a:t>にサーボモーターを</a:t>
            </a:r>
            <a:r>
              <a:rPr lang="ja-JP" altLang="en-US" dirty="0"/>
              <a:t>差し込む。</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挿し込む際には胴体</a:t>
            </a:r>
            <a:r>
              <a:rPr lang="ja-JP" altLang="en-US" dirty="0" smtClean="0"/>
              <a:t>と足で</a:t>
            </a:r>
            <a:r>
              <a:rPr lang="ja-JP" altLang="en-US" dirty="0"/>
              <a:t>「Ｔ字」にする。</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76" r="176"/>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76" r="176"/>
          <a:stretch>
            <a:fillRect/>
          </a:stretch>
        </p:blipFill>
        <p:spPr>
          <a:prstGeom prst="rect">
            <a:avLst/>
          </a:prstGeom>
        </p:spPr>
      </p:pic>
    </p:spTree>
    <p:extLst>
      <p:ext uri="{BB962C8B-B14F-4D97-AF65-F5344CB8AC3E}">
        <p14:creationId xmlns:p14="http://schemas.microsoft.com/office/powerpoint/2010/main" val="64013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パーツリスト </a:t>
            </a:r>
            <a:r>
              <a:rPr lang="en-US" altLang="ja-JP" dirty="0" smtClean="0"/>
              <a:t>(1/3)</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a:t>
            </a:fld>
            <a:endParaRPr kumimoji="1" lang="ja-JP" altLang="en-US"/>
          </a:p>
        </p:txBody>
      </p:sp>
      <p:pic>
        <p:nvPicPr>
          <p:cNvPr id="11" name="図 10"/>
          <p:cNvPicPr>
            <a:picLocks noChangeAspect="1"/>
          </p:cNvPicPr>
          <p:nvPr/>
        </p:nvPicPr>
        <p:blipFill rotWithShape="1">
          <a:blip r:embed="rId3" cstate="print">
            <a:extLst>
              <a:ext uri="{28A0092B-C50C-407E-A947-70E740481C1C}">
                <a14:useLocalDpi xmlns:a14="http://schemas.microsoft.com/office/drawing/2010/main" val="0"/>
              </a:ext>
            </a:extLst>
          </a:blip>
          <a:srcRect l="11719" t="16667" r="8072" b="10764"/>
          <a:stretch/>
        </p:blipFill>
        <p:spPr>
          <a:xfrm>
            <a:off x="628649" y="1564105"/>
            <a:ext cx="4344033" cy="2947737"/>
          </a:xfrm>
          <a:prstGeom prst="rect">
            <a:avLst/>
          </a:prstGeom>
        </p:spPr>
      </p:pic>
      <p:sp>
        <p:nvSpPr>
          <p:cNvPr id="13" name="テキスト ボックス 12"/>
          <p:cNvSpPr txBox="1"/>
          <p:nvPr/>
        </p:nvSpPr>
        <p:spPr>
          <a:xfrm>
            <a:off x="1007837" y="4570201"/>
            <a:ext cx="3575787" cy="369332"/>
          </a:xfrm>
          <a:prstGeom prst="rect">
            <a:avLst/>
          </a:prstGeom>
          <a:noFill/>
        </p:spPr>
        <p:txBody>
          <a:bodyPr wrap="none" rtlCol="0">
            <a:spAutoFit/>
          </a:bodyPr>
          <a:lstStyle/>
          <a:p>
            <a:pPr algn="ctr"/>
            <a:r>
              <a:rPr kumimoji="1" lang="en-US" altLang="ja-JP" dirty="0" err="1" smtClean="0"/>
              <a:t>FabWalker</a:t>
            </a:r>
            <a:r>
              <a:rPr kumimoji="1" lang="en-US" altLang="ja-JP" dirty="0" smtClean="0"/>
              <a:t> ε</a:t>
            </a:r>
            <a:r>
              <a:rPr kumimoji="1" lang="ja-JP" altLang="en-US" dirty="0" smtClean="0"/>
              <a:t> 本体パーツ　</a:t>
            </a:r>
            <a:r>
              <a:rPr kumimoji="1" lang="en-US" altLang="ja-JP" dirty="0" smtClean="0"/>
              <a:t>1</a:t>
            </a:r>
            <a:r>
              <a:rPr kumimoji="1" lang="ja-JP" altLang="en-US" dirty="0" smtClean="0"/>
              <a:t>セット</a:t>
            </a:r>
            <a:endParaRPr kumimoji="1" lang="ja-JP" altLang="en-US" dirty="0"/>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val="0"/>
              </a:ext>
            </a:extLst>
          </a:blip>
          <a:srcRect l="32667" t="19851" r="18666" b="18667"/>
          <a:stretch/>
        </p:blipFill>
        <p:spPr>
          <a:xfrm>
            <a:off x="5142230" y="1564105"/>
            <a:ext cx="3111106" cy="2947737"/>
          </a:xfrm>
          <a:prstGeom prst="rect">
            <a:avLst/>
          </a:prstGeom>
        </p:spPr>
      </p:pic>
      <p:sp>
        <p:nvSpPr>
          <p:cNvPr id="9" name="テキスト ボックス 8"/>
          <p:cNvSpPr txBox="1"/>
          <p:nvPr/>
        </p:nvSpPr>
        <p:spPr>
          <a:xfrm>
            <a:off x="5854443" y="4570201"/>
            <a:ext cx="1686680" cy="369332"/>
          </a:xfrm>
          <a:prstGeom prst="rect">
            <a:avLst/>
          </a:prstGeom>
          <a:noFill/>
        </p:spPr>
        <p:txBody>
          <a:bodyPr wrap="none" rtlCol="0">
            <a:spAutoFit/>
          </a:bodyPr>
          <a:lstStyle/>
          <a:p>
            <a:pPr algn="ctr"/>
            <a:r>
              <a:rPr kumimoji="1" lang="ja-JP" altLang="en-US" dirty="0" smtClean="0"/>
              <a:t>制御基板　</a:t>
            </a:r>
            <a:r>
              <a:rPr kumimoji="1" lang="en-US" altLang="ja-JP" dirty="0" smtClean="0"/>
              <a:t>1</a:t>
            </a:r>
            <a:r>
              <a:rPr kumimoji="1" lang="ja-JP" altLang="en-US" dirty="0" smtClean="0"/>
              <a:t>枚</a:t>
            </a:r>
            <a:endParaRPr kumimoji="1" lang="ja-JP" altLang="en-US" dirty="0"/>
          </a:p>
        </p:txBody>
      </p:sp>
    </p:spTree>
    <p:extLst>
      <p:ext uri="{BB962C8B-B14F-4D97-AF65-F5344CB8AC3E}">
        <p14:creationId xmlns:p14="http://schemas.microsoft.com/office/powerpoint/2010/main" val="422346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足を</a:t>
            </a:r>
            <a:r>
              <a:rPr lang="ja-JP" altLang="en-US" dirty="0"/>
              <a:t>胴体に取り付ける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40</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反対側</a:t>
            </a:r>
            <a:r>
              <a:rPr lang="ja-JP" altLang="en-US" dirty="0" smtClean="0"/>
              <a:t>の足も</a:t>
            </a:r>
            <a:r>
              <a:rPr lang="ja-JP" altLang="en-US" dirty="0"/>
              <a:t>同様に取り付ける</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ネジを</a:t>
            </a:r>
            <a:r>
              <a:rPr lang="en-US" altLang="ja-JP" dirty="0"/>
              <a:t>2</a:t>
            </a:r>
            <a:r>
              <a:rPr lang="ja-JP" altLang="en-US" dirty="0"/>
              <a:t>本準備する</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spTree>
    <p:extLst>
      <p:ext uri="{BB962C8B-B14F-4D97-AF65-F5344CB8AC3E}">
        <p14:creationId xmlns:p14="http://schemas.microsoft.com/office/powerpoint/2010/main" val="242003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ネジで固定する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41</a:t>
            </a:fld>
            <a:endParaRPr kumimoji="1" lang="ja-JP" altLang="en-US"/>
          </a:p>
        </p:txBody>
      </p:sp>
      <p:sp>
        <p:nvSpPr>
          <p:cNvPr id="6" name="テキスト プレースホルダー 5"/>
          <p:cNvSpPr>
            <a:spLocks noGrp="1"/>
          </p:cNvSpPr>
          <p:nvPr>
            <p:ph type="body" sz="quarter" idx="15"/>
          </p:nvPr>
        </p:nvSpPr>
        <p:spPr/>
        <p:txBody>
          <a:bodyPr/>
          <a:lstStyle/>
          <a:p>
            <a:r>
              <a:rPr lang="ja-JP" altLang="en-US" dirty="0"/>
              <a:t>① </a:t>
            </a:r>
            <a:r>
              <a:rPr lang="ja-JP" altLang="en-US" dirty="0" smtClean="0"/>
              <a:t>足の</a:t>
            </a:r>
            <a:r>
              <a:rPr lang="ja-JP" altLang="en-US" dirty="0"/>
              <a:t>中央にある穴にネジを挿し込む</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② ドライバーでネジを回し</a:t>
            </a:r>
            <a:r>
              <a:rPr lang="ja-JP" altLang="en-US" dirty="0" smtClean="0"/>
              <a:t>、足をサーボモーターに</a:t>
            </a:r>
            <a:r>
              <a:rPr lang="en-US" altLang="ja-JP" dirty="0"/>
              <a:t/>
            </a:r>
            <a:br>
              <a:rPr lang="en-US" altLang="ja-JP" dirty="0"/>
            </a:br>
            <a:r>
              <a:rPr lang="ja-JP" altLang="en-US" dirty="0"/>
              <a:t>　 固定する。無理な力で回さないよう</a:t>
            </a:r>
            <a:r>
              <a:rPr lang="ja-JP" altLang="en-US" dirty="0" smtClean="0"/>
              <a:t>に</a:t>
            </a:r>
            <a:r>
              <a:rPr lang="ja-JP" altLang="en-US" dirty="0"/>
              <a:t>注意</a:t>
            </a:r>
            <a:r>
              <a:rPr lang="ja-JP" altLang="en-US" dirty="0" smtClean="0"/>
              <a:t>。</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pic>
        <p:nvPicPr>
          <p:cNvPr id="9" name="図プレースホルダー 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19" r="219"/>
          <a:stretch>
            <a:fillRect/>
          </a:stretch>
        </p:blipFill>
        <p:spPr>
          <a:prstGeom prst="rect">
            <a:avLst/>
          </a:prstGeom>
        </p:spPr>
      </p:pic>
    </p:spTree>
    <p:extLst>
      <p:ext uri="{BB962C8B-B14F-4D97-AF65-F5344CB8AC3E}">
        <p14:creationId xmlns:p14="http://schemas.microsoft.com/office/powerpoint/2010/main" val="306383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これで本体は完成！！</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42</a:t>
            </a:fld>
            <a:endParaRPr kumimoji="1" lang="ja-JP" altLang="en-US"/>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812" y="1477963"/>
            <a:ext cx="6073028" cy="4554771"/>
          </a:xfrm>
          <a:prstGeom prst="rect">
            <a:avLst/>
          </a:prstGeom>
        </p:spPr>
      </p:pic>
    </p:spTree>
    <p:extLst>
      <p:ext uri="{BB962C8B-B14F-4D97-AF65-F5344CB8AC3E}">
        <p14:creationId xmlns:p14="http://schemas.microsoft.com/office/powerpoint/2010/main" val="78837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クリップに「足」を取り付けよう！</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43</a:t>
            </a:fld>
            <a:endParaRPr kumimoji="1" lang="ja-JP" altLang="en-US"/>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3773" y="1546622"/>
            <a:ext cx="4329298" cy="3246973"/>
          </a:xfrm>
          <a:prstGeom prst="rect">
            <a:avLst/>
          </a:prstGeom>
        </p:spPr>
      </p:pic>
      <p:sp>
        <p:nvSpPr>
          <p:cNvPr id="9" name="テキスト ボックス 8"/>
          <p:cNvSpPr txBox="1"/>
          <p:nvPr/>
        </p:nvSpPr>
        <p:spPr>
          <a:xfrm rot="19990917">
            <a:off x="7574404" y="2688775"/>
            <a:ext cx="3139193" cy="369332"/>
          </a:xfrm>
          <a:prstGeom prst="rect">
            <a:avLst/>
          </a:prstGeom>
          <a:noFill/>
        </p:spPr>
        <p:txBody>
          <a:bodyPr wrap="none" rtlCol="0">
            <a:spAutoFit/>
          </a:bodyPr>
          <a:lstStyle/>
          <a:p>
            <a:r>
              <a:rPr lang="ja-JP" altLang="en-US" dirty="0" smtClean="0">
                <a:solidFill>
                  <a:schemeClr val="bg1"/>
                </a:solidFill>
              </a:rPr>
              <a:t>ペン、箸、鉛筆、木の枝 </a:t>
            </a:r>
            <a:r>
              <a:rPr lang="en-US" altLang="ja-JP" dirty="0" smtClean="0">
                <a:solidFill>
                  <a:schemeClr val="bg1"/>
                </a:solidFill>
              </a:rPr>
              <a:t>etc</a:t>
            </a:r>
            <a:r>
              <a:rPr lang="en-US" altLang="ja-JP" dirty="0">
                <a:solidFill>
                  <a:schemeClr val="bg1"/>
                </a:solidFill>
              </a:rPr>
              <a:t>.</a:t>
            </a:r>
            <a:endParaRPr lang="en-US" altLang="ja-JP" dirty="0" smtClean="0">
              <a:solidFill>
                <a:schemeClr val="bg1"/>
              </a:solidFill>
            </a:endParaRPr>
          </a:p>
        </p:txBody>
      </p:sp>
      <p:sp>
        <p:nvSpPr>
          <p:cNvPr id="6" name="テキスト プレースホルダー 5"/>
          <p:cNvSpPr>
            <a:spLocks noGrp="1"/>
          </p:cNvSpPr>
          <p:nvPr>
            <p:ph type="body" sz="quarter" idx="15"/>
          </p:nvPr>
        </p:nvSpPr>
        <p:spPr>
          <a:xfrm>
            <a:off x="1199582" y="5054929"/>
            <a:ext cx="6837680" cy="1040087"/>
          </a:xfrm>
        </p:spPr>
        <p:txBody>
          <a:bodyPr/>
          <a:lstStyle/>
          <a:p>
            <a:r>
              <a:rPr kumimoji="1" lang="en-US" altLang="ja-JP" dirty="0" err="1" smtClean="0"/>
              <a:t>FabWalker</a:t>
            </a:r>
            <a:r>
              <a:rPr kumimoji="1" lang="ja-JP" altLang="en-US" dirty="0" smtClean="0"/>
              <a:t> </a:t>
            </a:r>
            <a:r>
              <a:rPr kumimoji="1" lang="en-US" altLang="ja-JP" dirty="0" smtClean="0"/>
              <a:t>ε</a:t>
            </a:r>
            <a:r>
              <a:rPr kumimoji="1" lang="ja-JP" altLang="en-US" dirty="0" smtClean="0"/>
              <a:t>のクリップにはペン、箸、鉛筆、木の枝など、様々な素材をはさんで取り付けることができます。素材を変えることで歩き方がどのように変わるのか、うまく歩かせるには何をどのように取り付けるのがいいのか、よく観察してみましょう。</a:t>
            </a:r>
            <a:endParaRPr kumimoji="1" lang="ja-JP" altLang="en-US" dirty="0"/>
          </a:p>
        </p:txBody>
      </p:sp>
    </p:spTree>
    <p:extLst>
      <p:ext uri="{BB962C8B-B14F-4D97-AF65-F5344CB8AC3E}">
        <p14:creationId xmlns:p14="http://schemas.microsoft.com/office/powerpoint/2010/main" val="4697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mtClean="0"/>
              <a:t>サンプルプログラムで歩かせる（</a:t>
            </a:r>
            <a:r>
              <a:rPr kumimoji="1" lang="ja-JP" altLang="en-US" dirty="0" smtClean="0"/>
              <a:t>スイッチ等の名称）</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44</a:t>
            </a:fld>
            <a:endParaRPr kumimoji="1" lang="ja-JP" altLang="en-US"/>
          </a:p>
        </p:txBody>
      </p:sp>
      <p:pic>
        <p:nvPicPr>
          <p:cNvPr id="9" name="図プレースホルダー 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05" r="205"/>
          <a:stretch>
            <a:fillRect/>
          </a:stretch>
        </p:blipFill>
        <p:spPr>
          <a:xfrm>
            <a:off x="1228725" y="1320706"/>
            <a:ext cx="6686550" cy="5035645"/>
          </a:xfrm>
        </p:spPr>
      </p:pic>
      <p:sp>
        <p:nvSpPr>
          <p:cNvPr id="10" name="四角形吹き出し 9"/>
          <p:cNvSpPr/>
          <p:nvPr/>
        </p:nvSpPr>
        <p:spPr>
          <a:xfrm>
            <a:off x="3186114" y="1412240"/>
            <a:ext cx="1385886" cy="332339"/>
          </a:xfrm>
          <a:prstGeom prst="wedgeRectCallout">
            <a:avLst>
              <a:gd name="adj1" fmla="val 19840"/>
              <a:gd name="adj2" fmla="val 11466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電源スイッチ</a:t>
            </a:r>
            <a:endParaRPr lang="ja-JP" altLang="en-US" sz="1400" dirty="0">
              <a:solidFill>
                <a:schemeClr val="bg1"/>
              </a:solidFill>
            </a:endParaRPr>
          </a:p>
        </p:txBody>
      </p:sp>
      <p:sp>
        <p:nvSpPr>
          <p:cNvPr id="12" name="四角形吹き出し 11"/>
          <p:cNvSpPr/>
          <p:nvPr/>
        </p:nvSpPr>
        <p:spPr>
          <a:xfrm>
            <a:off x="3879057" y="2743200"/>
            <a:ext cx="1385886" cy="535539"/>
          </a:xfrm>
          <a:prstGeom prst="wedgeRectCallout">
            <a:avLst>
              <a:gd name="adj1" fmla="val 21307"/>
              <a:gd name="adj2" fmla="val -769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実行</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（青ボタン）</a:t>
            </a:r>
            <a:endParaRPr lang="ja-JP" altLang="en-US" sz="1400" dirty="0">
              <a:solidFill>
                <a:schemeClr val="bg1"/>
              </a:solidFill>
            </a:endParaRPr>
          </a:p>
        </p:txBody>
      </p:sp>
      <p:sp>
        <p:nvSpPr>
          <p:cNvPr id="13" name="四角形吹き出し 12"/>
          <p:cNvSpPr/>
          <p:nvPr/>
        </p:nvSpPr>
        <p:spPr>
          <a:xfrm>
            <a:off x="5941536" y="1578409"/>
            <a:ext cx="1587023" cy="535539"/>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リセット</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（赤ボタン）</a:t>
            </a:r>
            <a:endParaRPr lang="ja-JP" altLang="en-US" sz="1400" dirty="0">
              <a:solidFill>
                <a:schemeClr val="bg1"/>
              </a:solidFill>
            </a:endParaRPr>
          </a:p>
        </p:txBody>
      </p:sp>
      <p:sp>
        <p:nvSpPr>
          <p:cNvPr id="14" name="四角形吹き出し 13"/>
          <p:cNvSpPr/>
          <p:nvPr/>
        </p:nvSpPr>
        <p:spPr>
          <a:xfrm>
            <a:off x="6457950" y="2743200"/>
            <a:ext cx="1282224" cy="335665"/>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ボリューム</a:t>
            </a:r>
            <a:r>
              <a:rPr lang="en-US" altLang="ja-JP" sz="1400" dirty="0" smtClean="0">
                <a:solidFill>
                  <a:schemeClr val="bg1"/>
                </a:solidFill>
              </a:rPr>
              <a:t>1</a:t>
            </a:r>
            <a:endParaRPr lang="ja-JP" altLang="en-US" sz="1400" dirty="0">
              <a:solidFill>
                <a:schemeClr val="bg1"/>
              </a:solidFill>
            </a:endParaRPr>
          </a:p>
        </p:txBody>
      </p:sp>
      <p:sp>
        <p:nvSpPr>
          <p:cNvPr id="15" name="四角形吹き出し 14"/>
          <p:cNvSpPr/>
          <p:nvPr/>
        </p:nvSpPr>
        <p:spPr>
          <a:xfrm>
            <a:off x="6457950" y="3670695"/>
            <a:ext cx="1282224" cy="335665"/>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ボリューム</a:t>
            </a:r>
            <a:r>
              <a:rPr lang="en-US" altLang="ja-JP" sz="1400" dirty="0" smtClean="0">
                <a:solidFill>
                  <a:schemeClr val="bg1"/>
                </a:solidFill>
              </a:rPr>
              <a:t>2</a:t>
            </a:r>
            <a:endParaRPr lang="ja-JP" altLang="en-US" sz="1400" dirty="0">
              <a:solidFill>
                <a:schemeClr val="bg1"/>
              </a:solidFill>
            </a:endParaRPr>
          </a:p>
        </p:txBody>
      </p:sp>
    </p:spTree>
    <p:extLst>
      <p:ext uri="{BB962C8B-B14F-4D97-AF65-F5344CB8AC3E}">
        <p14:creationId xmlns:p14="http://schemas.microsoft.com/office/powerpoint/2010/main" val="321475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サンプルプログラムで歩かせる（実行手順）</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45</a:t>
            </a:fld>
            <a:endParaRPr kumimoji="1" lang="ja-JP" altLang="en-US"/>
          </a:p>
        </p:txBody>
      </p:sp>
      <p:sp>
        <p:nvSpPr>
          <p:cNvPr id="6" name="テキスト プレースホルダー 5"/>
          <p:cNvSpPr>
            <a:spLocks noGrp="1"/>
          </p:cNvSpPr>
          <p:nvPr>
            <p:ph type="body" sz="quarter" idx="15"/>
          </p:nvPr>
        </p:nvSpPr>
        <p:spPr/>
        <p:txBody>
          <a:bodyPr/>
          <a:lstStyle/>
          <a:p>
            <a:r>
              <a:rPr kumimoji="1" lang="ja-JP" altLang="en-US" dirty="0" smtClean="0"/>
              <a:t>電源スイッチを</a:t>
            </a:r>
            <a:r>
              <a:rPr kumimoji="1" lang="en-US" altLang="ja-JP" dirty="0" smtClean="0"/>
              <a:t>ON</a:t>
            </a:r>
            <a:r>
              <a:rPr kumimoji="1" lang="ja-JP" altLang="en-US" dirty="0" smtClean="0"/>
              <a:t>にします。</a:t>
            </a:r>
            <a:endParaRPr kumimoji="1" lang="ja-JP" altLang="en-US" dirty="0"/>
          </a:p>
        </p:txBody>
      </p:sp>
      <p:sp>
        <p:nvSpPr>
          <p:cNvPr id="7" name="テキスト プレースホルダー 6"/>
          <p:cNvSpPr>
            <a:spLocks noGrp="1"/>
          </p:cNvSpPr>
          <p:nvPr>
            <p:ph type="body" sz="quarter" idx="16"/>
          </p:nvPr>
        </p:nvSpPr>
        <p:spPr/>
        <p:txBody>
          <a:bodyPr>
            <a:normAutofit/>
          </a:bodyPr>
          <a:lstStyle/>
          <a:p>
            <a:r>
              <a:rPr kumimoji="1" lang="ja-JP" altLang="en-US" dirty="0" smtClean="0"/>
              <a:t>青ボタン（実行ボタン）を押すと、プログラムがスタートします。</a:t>
            </a:r>
            <a:r>
              <a:rPr lang="ja-JP" altLang="en-US" dirty="0" smtClean="0"/>
              <a:t>最初は</a:t>
            </a:r>
            <a:r>
              <a:rPr lang="en-US" altLang="ja-JP" dirty="0" err="1" smtClean="0"/>
              <a:t>FabWalker</a:t>
            </a:r>
            <a:r>
              <a:rPr lang="ja-JP" altLang="en-US" dirty="0" smtClean="0"/>
              <a:t> </a:t>
            </a:r>
            <a:r>
              <a:rPr lang="en-US" altLang="ja-JP" dirty="0" smtClean="0"/>
              <a:t>ε</a:t>
            </a:r>
            <a:r>
              <a:rPr lang="ja-JP" altLang="en-US" dirty="0" smtClean="0"/>
              <a:t>が以下のように歩くようサンプルプログラムが入っています。</a:t>
            </a:r>
            <a:endParaRPr lang="en-US" altLang="ja-JP" dirty="0"/>
          </a:p>
          <a:p>
            <a:r>
              <a:rPr lang="ja-JP" altLang="en-US" b="1" dirty="0" smtClean="0"/>
              <a:t>スタート → 数歩前進（</a:t>
            </a:r>
            <a:r>
              <a:rPr lang="en-US" altLang="ja-JP" b="1" dirty="0" smtClean="0"/>
              <a:t>LED</a:t>
            </a:r>
            <a:r>
              <a:rPr lang="ja-JP" altLang="en-US" b="1" dirty="0" smtClean="0"/>
              <a:t>点灯） → </a:t>
            </a:r>
            <a:r>
              <a:rPr lang="en-US" altLang="ja-JP" b="1" dirty="0" smtClean="0"/>
              <a:t>1</a:t>
            </a:r>
            <a:r>
              <a:rPr lang="ja-JP" altLang="en-US" b="1" dirty="0" smtClean="0"/>
              <a:t>秒停止</a:t>
            </a:r>
            <a:r>
              <a:rPr lang="en-US" altLang="ja-JP" b="1" dirty="0"/>
              <a:t/>
            </a:r>
            <a:br>
              <a:rPr lang="en-US" altLang="ja-JP" b="1" dirty="0"/>
            </a:br>
            <a:r>
              <a:rPr lang="ja-JP" altLang="en-US" b="1" dirty="0" smtClean="0"/>
              <a:t>→ 数歩後退（</a:t>
            </a:r>
            <a:r>
              <a:rPr lang="en-US" altLang="ja-JP" b="1" dirty="0" smtClean="0"/>
              <a:t>LED</a:t>
            </a:r>
            <a:r>
              <a:rPr lang="ja-JP" altLang="en-US" b="1" dirty="0" smtClean="0"/>
              <a:t>消灯） → </a:t>
            </a:r>
            <a:r>
              <a:rPr lang="en-US" altLang="ja-JP" b="1" dirty="0" smtClean="0"/>
              <a:t>1</a:t>
            </a:r>
            <a:r>
              <a:rPr lang="ja-JP" altLang="en-US" b="1" dirty="0" smtClean="0"/>
              <a:t>秒停止 → 最初に戻る</a:t>
            </a:r>
            <a:endParaRPr lang="en-US" altLang="ja-JP" b="1" dirty="0" smtClean="0"/>
          </a:p>
        </p:txBody>
      </p:sp>
      <p:pic>
        <p:nvPicPr>
          <p:cNvPr id="8" name="図プレースホルダー 8"/>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0" name="左矢印 9"/>
          <p:cNvSpPr/>
          <p:nvPr/>
        </p:nvSpPr>
        <p:spPr>
          <a:xfrm>
            <a:off x="1977167" y="2001519"/>
            <a:ext cx="684753" cy="419771"/>
          </a:xfrm>
          <a:prstGeom prst="leftArrow">
            <a:avLst/>
          </a:prstGeom>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ON</a:t>
            </a:r>
            <a:endParaRPr kumimoji="1" lang="ja-JP" altLang="en-US" dirty="0"/>
          </a:p>
        </p:txBody>
      </p:sp>
      <p:pic>
        <p:nvPicPr>
          <p:cNvPr id="11" name="図プレースホルダー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2" name="円/楕円 11"/>
          <p:cNvSpPr/>
          <p:nvPr/>
        </p:nvSpPr>
        <p:spPr>
          <a:xfrm>
            <a:off x="6501161" y="2269021"/>
            <a:ext cx="725170" cy="7620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吹き出し 12"/>
          <p:cNvSpPr/>
          <p:nvPr/>
        </p:nvSpPr>
        <p:spPr>
          <a:xfrm>
            <a:off x="1397954" y="3046446"/>
            <a:ext cx="1385886" cy="332339"/>
          </a:xfrm>
          <a:prstGeom prst="wedgeRectCallout">
            <a:avLst>
              <a:gd name="adj1" fmla="val 21306"/>
              <a:gd name="adj2" fmla="val -10850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電源スイッチ</a:t>
            </a:r>
            <a:endParaRPr lang="ja-JP" altLang="en-US" sz="1400" dirty="0">
              <a:solidFill>
                <a:schemeClr val="bg1"/>
              </a:solidFill>
            </a:endParaRPr>
          </a:p>
        </p:txBody>
      </p:sp>
      <p:sp>
        <p:nvSpPr>
          <p:cNvPr id="14" name="四角形吹き出し 13"/>
          <p:cNvSpPr/>
          <p:nvPr/>
        </p:nvSpPr>
        <p:spPr>
          <a:xfrm>
            <a:off x="5840445" y="3270970"/>
            <a:ext cx="1385886" cy="535539"/>
          </a:xfrm>
          <a:prstGeom prst="wedgeRectCallout">
            <a:avLst>
              <a:gd name="adj1" fmla="val 21307"/>
              <a:gd name="adj2" fmla="val -769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実行</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（青ボタン）</a:t>
            </a:r>
            <a:endParaRPr lang="ja-JP" altLang="en-US" sz="1400" dirty="0">
              <a:solidFill>
                <a:schemeClr val="bg1"/>
              </a:solidFill>
            </a:endParaRPr>
          </a:p>
        </p:txBody>
      </p:sp>
    </p:spTree>
    <p:extLst>
      <p:ext uri="{BB962C8B-B14F-4D97-AF65-F5344CB8AC3E}">
        <p14:creationId xmlns:p14="http://schemas.microsoft.com/office/powerpoint/2010/main" val="155920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サンプルプログラムで歩かせる（動きを止める）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46</a:t>
            </a:fld>
            <a:endParaRPr kumimoji="1" lang="ja-JP" altLang="en-US"/>
          </a:p>
        </p:txBody>
      </p:sp>
      <p:sp>
        <p:nvSpPr>
          <p:cNvPr id="6" name="テキスト プレースホルダー 5"/>
          <p:cNvSpPr>
            <a:spLocks noGrp="1"/>
          </p:cNvSpPr>
          <p:nvPr>
            <p:ph type="body" sz="quarter" idx="15"/>
          </p:nvPr>
        </p:nvSpPr>
        <p:spPr/>
        <p:txBody>
          <a:bodyPr/>
          <a:lstStyle/>
          <a:p>
            <a:r>
              <a:rPr kumimoji="1" lang="ja-JP" altLang="en-US" dirty="0" smtClean="0"/>
              <a:t>赤ボタン（リセットボタン）を押すと、</a:t>
            </a:r>
            <a:r>
              <a:rPr kumimoji="1" lang="ja-JP" altLang="en-US" dirty="0" smtClean="0"/>
              <a:t>プログラムが停止し、スタンバイ</a:t>
            </a:r>
            <a:r>
              <a:rPr kumimoji="1" lang="ja-JP" altLang="en-US" dirty="0" smtClean="0"/>
              <a:t>状態に</a:t>
            </a:r>
            <a:r>
              <a:rPr kumimoji="1" lang="ja-JP" altLang="en-US" dirty="0" smtClean="0"/>
              <a:t>なる。</a:t>
            </a:r>
            <a:endParaRPr kumimoji="1" lang="ja-JP" altLang="en-US" dirty="0"/>
          </a:p>
        </p:txBody>
      </p:sp>
      <p:sp>
        <p:nvSpPr>
          <p:cNvPr id="7" name="テキスト プレースホルダー 6"/>
          <p:cNvSpPr>
            <a:spLocks noGrp="1"/>
          </p:cNvSpPr>
          <p:nvPr>
            <p:ph type="body" sz="quarter" idx="16"/>
          </p:nvPr>
        </p:nvSpPr>
        <p:spPr/>
        <p:txBody>
          <a:bodyPr>
            <a:normAutofit/>
          </a:bodyPr>
          <a:lstStyle/>
          <a:p>
            <a:r>
              <a:rPr lang="ja-JP" altLang="en-US" dirty="0" smtClean="0"/>
              <a:t>電源スイッチを</a:t>
            </a:r>
            <a:r>
              <a:rPr lang="en-US" altLang="ja-JP" dirty="0" smtClean="0"/>
              <a:t>OFF</a:t>
            </a:r>
            <a:r>
              <a:rPr lang="ja-JP" altLang="en-US" dirty="0" smtClean="0"/>
              <a:t>にする。</a:t>
            </a:r>
            <a:r>
              <a:rPr lang="en-US" altLang="ja-JP" dirty="0" smtClean="0"/>
              <a:t/>
            </a:r>
            <a:br>
              <a:rPr lang="en-US" altLang="ja-JP" dirty="0" smtClean="0"/>
            </a:br>
            <a:r>
              <a:rPr lang="ja-JP" altLang="en-US" dirty="0" smtClean="0"/>
              <a:t>モーターの動作が止まっていても電源スイッチが</a:t>
            </a:r>
            <a:r>
              <a:rPr lang="en-US" altLang="ja-JP" dirty="0" smtClean="0"/>
              <a:t>ON</a:t>
            </a:r>
            <a:r>
              <a:rPr lang="ja-JP" altLang="en-US" dirty="0" smtClean="0"/>
              <a:t>のまま（スタンバイ状態など）だと少しずつ電池を消耗するので、使わないときは必ず電源スイッチを</a:t>
            </a:r>
            <a:r>
              <a:rPr lang="en-US" altLang="ja-JP" dirty="0" smtClean="0"/>
              <a:t>OFF</a:t>
            </a:r>
            <a:r>
              <a:rPr lang="ja-JP" altLang="en-US" dirty="0" smtClean="0"/>
              <a:t>にすること。</a:t>
            </a:r>
            <a:endParaRPr lang="en-US" altLang="ja-JP" dirty="0" smtClean="0"/>
          </a:p>
        </p:txBody>
      </p:sp>
      <p:pic>
        <p:nvPicPr>
          <p:cNvPr id="8" name="図プレースホルダー 8"/>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pic>
        <p:nvPicPr>
          <p:cNvPr id="11" name="図プレースホルダー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2" name="円/楕円 11"/>
          <p:cNvSpPr/>
          <p:nvPr/>
        </p:nvSpPr>
        <p:spPr>
          <a:xfrm>
            <a:off x="3097561" y="2279181"/>
            <a:ext cx="725170" cy="7620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右矢印 3"/>
          <p:cNvSpPr/>
          <p:nvPr/>
        </p:nvSpPr>
        <p:spPr>
          <a:xfrm>
            <a:off x="6028275" y="1981662"/>
            <a:ext cx="697645" cy="416098"/>
          </a:xfrm>
          <a:prstGeom prst="rightArrow">
            <a:avLst/>
          </a:prstGeom>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OFF</a:t>
            </a:r>
            <a:endParaRPr kumimoji="1" lang="ja-JP" altLang="en-US" dirty="0"/>
          </a:p>
        </p:txBody>
      </p:sp>
      <p:sp>
        <p:nvSpPr>
          <p:cNvPr id="10" name="四角形吹き出し 9"/>
          <p:cNvSpPr/>
          <p:nvPr/>
        </p:nvSpPr>
        <p:spPr>
          <a:xfrm>
            <a:off x="2235708" y="3281130"/>
            <a:ext cx="1587023" cy="535539"/>
          </a:xfrm>
          <a:prstGeom prst="wedgeRectCallout">
            <a:avLst>
              <a:gd name="adj1" fmla="val 23227"/>
              <a:gd name="adj2" fmla="val -7884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リセット</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（赤ボタン）</a:t>
            </a:r>
            <a:endParaRPr lang="ja-JP" altLang="en-US" sz="1400" dirty="0">
              <a:solidFill>
                <a:schemeClr val="bg1"/>
              </a:solidFill>
            </a:endParaRPr>
          </a:p>
        </p:txBody>
      </p:sp>
    </p:spTree>
    <p:extLst>
      <p:ext uri="{BB962C8B-B14F-4D97-AF65-F5344CB8AC3E}">
        <p14:creationId xmlns:p14="http://schemas.microsoft.com/office/powerpoint/2010/main" val="163418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サンプルプログラムで歩かせる（歩幅・スピードを調整）</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47</a:t>
            </a:fld>
            <a:endParaRPr kumimoji="1" lang="ja-JP" altLang="en-US"/>
          </a:p>
        </p:txBody>
      </p:sp>
      <p:pic>
        <p:nvPicPr>
          <p:cNvPr id="9" name="図プレースホルダー 8"/>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56204" t="5449" r="13229" b="21715"/>
          <a:stretch/>
        </p:blipFill>
        <p:spPr>
          <a:xfrm rot="5400000">
            <a:off x="3597909" y="1686559"/>
            <a:ext cx="2052321" cy="3667761"/>
          </a:xfrm>
        </p:spPr>
      </p:pic>
      <p:sp>
        <p:nvSpPr>
          <p:cNvPr id="10" name="テキスト ボックス 9"/>
          <p:cNvSpPr txBox="1"/>
          <p:nvPr/>
        </p:nvSpPr>
        <p:spPr>
          <a:xfrm>
            <a:off x="1022406" y="1492181"/>
            <a:ext cx="7099188" cy="646331"/>
          </a:xfrm>
          <a:prstGeom prst="rect">
            <a:avLst/>
          </a:prstGeom>
          <a:noFill/>
        </p:spPr>
        <p:txBody>
          <a:bodyPr wrap="none" rtlCol="0">
            <a:spAutoFit/>
          </a:bodyPr>
          <a:lstStyle/>
          <a:p>
            <a:r>
              <a:rPr kumimoji="1" lang="ja-JP" altLang="en-US" dirty="0" smtClean="0"/>
              <a:t>制御基板についているボリュームによって</a:t>
            </a:r>
            <a:r>
              <a:rPr kumimoji="1" lang="en-US" altLang="ja-JP" dirty="0" err="1" smtClean="0"/>
              <a:t>FabWalker</a:t>
            </a:r>
            <a:r>
              <a:rPr kumimoji="1" lang="ja-JP" altLang="en-US" dirty="0" smtClean="0"/>
              <a:t> </a:t>
            </a:r>
            <a:r>
              <a:rPr kumimoji="1" lang="en-US" altLang="ja-JP" dirty="0" smtClean="0"/>
              <a:t>ε</a:t>
            </a:r>
            <a:r>
              <a:rPr kumimoji="1" lang="ja-JP" altLang="en-US" dirty="0" smtClean="0"/>
              <a:t>が歩くときの</a:t>
            </a:r>
            <a:r>
              <a:rPr kumimoji="1" lang="en-US" altLang="ja-JP" dirty="0" smtClean="0"/>
              <a:t/>
            </a:r>
            <a:br>
              <a:rPr kumimoji="1" lang="en-US" altLang="ja-JP" dirty="0" smtClean="0"/>
            </a:br>
            <a:r>
              <a:rPr kumimoji="1" lang="ja-JP" altLang="en-US" dirty="0" smtClean="0"/>
              <a:t>歩幅と歩行スピードを調整することができます。</a:t>
            </a:r>
            <a:endParaRPr kumimoji="1" lang="ja-JP" altLang="en-US" dirty="0"/>
          </a:p>
        </p:txBody>
      </p:sp>
      <p:sp>
        <p:nvSpPr>
          <p:cNvPr id="11" name="四角形吹き出し 10"/>
          <p:cNvSpPr/>
          <p:nvPr/>
        </p:nvSpPr>
        <p:spPr>
          <a:xfrm>
            <a:off x="4624069" y="4366827"/>
            <a:ext cx="1385886" cy="535539"/>
          </a:xfrm>
          <a:prstGeom prst="wedgeRectCallout">
            <a:avLst>
              <a:gd name="adj1" fmla="val -21213"/>
              <a:gd name="adj2" fmla="val -1016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RV1</a:t>
            </a:r>
          </a:p>
          <a:p>
            <a:pPr algn="ctr"/>
            <a:r>
              <a:rPr lang="ja-JP" altLang="en-US" sz="1400" dirty="0" smtClean="0">
                <a:solidFill>
                  <a:schemeClr val="bg1"/>
                </a:solidFill>
              </a:rPr>
              <a:t>歩幅を調整</a:t>
            </a:r>
            <a:endParaRPr lang="ja-JP" altLang="en-US" sz="1400" dirty="0">
              <a:solidFill>
                <a:schemeClr val="bg1"/>
              </a:solidFill>
            </a:endParaRPr>
          </a:p>
        </p:txBody>
      </p:sp>
      <p:sp>
        <p:nvSpPr>
          <p:cNvPr id="12" name="四角形吹き出し 11"/>
          <p:cNvSpPr/>
          <p:nvPr/>
        </p:nvSpPr>
        <p:spPr>
          <a:xfrm>
            <a:off x="2901949" y="4366828"/>
            <a:ext cx="1586515" cy="535539"/>
          </a:xfrm>
          <a:prstGeom prst="wedgeRectCallout">
            <a:avLst>
              <a:gd name="adj1" fmla="val 19764"/>
              <a:gd name="adj2" fmla="val -1016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RV2</a:t>
            </a:r>
          </a:p>
          <a:p>
            <a:pPr algn="ctr"/>
            <a:r>
              <a:rPr lang="ja-JP" altLang="en-US" sz="1400" dirty="0" smtClean="0">
                <a:solidFill>
                  <a:schemeClr val="bg1"/>
                </a:solidFill>
              </a:rPr>
              <a:t>スピードを調整</a:t>
            </a:r>
            <a:endParaRPr lang="ja-JP" altLang="en-US" sz="1400" dirty="0">
              <a:solidFill>
                <a:schemeClr val="bg1"/>
              </a:solidFill>
            </a:endParaRPr>
          </a:p>
        </p:txBody>
      </p:sp>
      <p:sp>
        <p:nvSpPr>
          <p:cNvPr id="13" name="テキスト ボックス 12"/>
          <p:cNvSpPr txBox="1"/>
          <p:nvPr/>
        </p:nvSpPr>
        <p:spPr>
          <a:xfrm>
            <a:off x="4624069" y="5092643"/>
            <a:ext cx="3635932" cy="523220"/>
          </a:xfrm>
          <a:prstGeom prst="rect">
            <a:avLst/>
          </a:prstGeom>
          <a:noFill/>
        </p:spPr>
        <p:txBody>
          <a:bodyPr wrap="none" rtlCol="0">
            <a:spAutoFit/>
          </a:bodyPr>
          <a:lstStyle/>
          <a:p>
            <a:r>
              <a:rPr kumimoji="1" lang="en-US" altLang="ja-JP" sz="1400" dirty="0" smtClean="0"/>
              <a:t>RV1:</a:t>
            </a:r>
            <a:r>
              <a:rPr kumimoji="1" lang="ja-JP" altLang="en-US" sz="1400" dirty="0" smtClean="0"/>
              <a:t> 時計回りに回すと歩幅が大きくなる</a:t>
            </a:r>
            <a:endParaRPr kumimoji="1" lang="en-US" altLang="ja-JP" sz="1400" dirty="0" smtClean="0"/>
          </a:p>
          <a:p>
            <a:r>
              <a:rPr kumimoji="1" lang="ja-JP" altLang="en-US" sz="1400" dirty="0" smtClean="0"/>
              <a:t>　　 反時計回りに回すと歩幅が小さくなる</a:t>
            </a:r>
            <a:endParaRPr kumimoji="1" lang="ja-JP" altLang="en-US" sz="1400" dirty="0"/>
          </a:p>
        </p:txBody>
      </p:sp>
      <p:sp>
        <p:nvSpPr>
          <p:cNvPr id="14" name="テキスト ボックス 13"/>
          <p:cNvSpPr txBox="1"/>
          <p:nvPr/>
        </p:nvSpPr>
        <p:spPr>
          <a:xfrm>
            <a:off x="672996" y="5092643"/>
            <a:ext cx="3815468" cy="523220"/>
          </a:xfrm>
          <a:prstGeom prst="rect">
            <a:avLst/>
          </a:prstGeom>
          <a:noFill/>
        </p:spPr>
        <p:txBody>
          <a:bodyPr wrap="none" rtlCol="0">
            <a:spAutoFit/>
          </a:bodyPr>
          <a:lstStyle/>
          <a:p>
            <a:r>
              <a:rPr kumimoji="1" lang="en-US" altLang="ja-JP" sz="1400" dirty="0" smtClean="0"/>
              <a:t>RV2:</a:t>
            </a:r>
            <a:r>
              <a:rPr kumimoji="1" lang="ja-JP" altLang="en-US" sz="1400" dirty="0" smtClean="0"/>
              <a:t> 時計回りに回すとスピードが速くなる</a:t>
            </a:r>
            <a:endParaRPr kumimoji="1" lang="en-US" altLang="ja-JP" sz="1400" dirty="0" smtClean="0"/>
          </a:p>
          <a:p>
            <a:r>
              <a:rPr kumimoji="1" lang="ja-JP" altLang="en-US" sz="1400" dirty="0" smtClean="0"/>
              <a:t>　　 反時計回りに回すとスピードが速くなる</a:t>
            </a:r>
            <a:endParaRPr kumimoji="1" lang="ja-JP" altLang="en-US" sz="1400" dirty="0"/>
          </a:p>
        </p:txBody>
      </p:sp>
    </p:spTree>
    <p:extLst>
      <p:ext uri="{BB962C8B-B14F-4D97-AF65-F5344CB8AC3E}">
        <p14:creationId xmlns:p14="http://schemas.microsoft.com/office/powerpoint/2010/main" val="162409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パーツリスト </a:t>
            </a:r>
            <a:r>
              <a:rPr lang="en-US" altLang="ja-JP" dirty="0" smtClean="0"/>
              <a:t>(2/3</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5</a:t>
            </a:fld>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20132" t="27193" r="20658" b="22105"/>
          <a:stretch/>
        </p:blipFill>
        <p:spPr>
          <a:xfrm>
            <a:off x="628650" y="1547478"/>
            <a:ext cx="3067946" cy="1970304"/>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11053" t="28771" r="11448" b="25088"/>
          <a:stretch/>
        </p:blipFill>
        <p:spPr>
          <a:xfrm>
            <a:off x="4102768" y="1547478"/>
            <a:ext cx="4412582" cy="1970304"/>
          </a:xfrm>
          <a:prstGeom prst="rect">
            <a:avLst/>
          </a:prstGeom>
        </p:spPr>
      </p:pic>
      <p:pic>
        <p:nvPicPr>
          <p:cNvPr id="10" name="図 9"/>
          <p:cNvPicPr>
            <a:picLocks noChangeAspect="1"/>
          </p:cNvPicPr>
          <p:nvPr/>
        </p:nvPicPr>
        <p:blipFill rotWithShape="1">
          <a:blip r:embed="rId5" cstate="print">
            <a:extLst>
              <a:ext uri="{28A0092B-C50C-407E-A947-70E740481C1C}">
                <a14:useLocalDpi xmlns:a14="http://schemas.microsoft.com/office/drawing/2010/main" val="0"/>
              </a:ext>
            </a:extLst>
          </a:blip>
          <a:srcRect l="16710" t="25263" r="16843" b="25088"/>
          <a:stretch/>
        </p:blipFill>
        <p:spPr>
          <a:xfrm>
            <a:off x="628650" y="4121816"/>
            <a:ext cx="3067946" cy="1719265"/>
          </a:xfrm>
          <a:prstGeom prst="rect">
            <a:avLst/>
          </a:prstGeom>
        </p:spPr>
      </p:pic>
      <p:pic>
        <p:nvPicPr>
          <p:cNvPr id="11" name="図 10"/>
          <p:cNvPicPr>
            <a:picLocks noChangeAspect="1"/>
          </p:cNvPicPr>
          <p:nvPr/>
        </p:nvPicPr>
        <p:blipFill rotWithShape="1">
          <a:blip r:embed="rId6" cstate="print">
            <a:extLst>
              <a:ext uri="{28A0092B-C50C-407E-A947-70E740481C1C}">
                <a14:useLocalDpi xmlns:a14="http://schemas.microsoft.com/office/drawing/2010/main" val="0"/>
              </a:ext>
            </a:extLst>
          </a:blip>
          <a:srcRect l="28289" t="28245" r="22763" b="24561"/>
          <a:stretch/>
        </p:blipFill>
        <p:spPr>
          <a:xfrm>
            <a:off x="3899923" y="4121816"/>
            <a:ext cx="2377571" cy="1719265"/>
          </a:xfrm>
          <a:prstGeom prst="rect">
            <a:avLst/>
          </a:prstGeom>
        </p:spPr>
      </p:pic>
      <p:sp>
        <p:nvSpPr>
          <p:cNvPr id="13" name="テキスト ボックス 12"/>
          <p:cNvSpPr txBox="1"/>
          <p:nvPr/>
        </p:nvSpPr>
        <p:spPr>
          <a:xfrm>
            <a:off x="1088449" y="3517782"/>
            <a:ext cx="2148345" cy="369332"/>
          </a:xfrm>
          <a:prstGeom prst="rect">
            <a:avLst/>
          </a:prstGeom>
          <a:noFill/>
        </p:spPr>
        <p:txBody>
          <a:bodyPr wrap="none" rtlCol="0">
            <a:spAutoFit/>
          </a:bodyPr>
          <a:lstStyle/>
          <a:p>
            <a:pPr algn="ctr"/>
            <a:r>
              <a:rPr kumimoji="1" lang="ja-JP" altLang="en-US" dirty="0" smtClean="0"/>
              <a:t>電池ボックス　</a:t>
            </a:r>
            <a:r>
              <a:rPr kumimoji="1" lang="en-US" altLang="ja-JP" dirty="0" smtClean="0"/>
              <a:t>1</a:t>
            </a:r>
            <a:r>
              <a:rPr kumimoji="1" lang="ja-JP" altLang="en-US" dirty="0" smtClean="0"/>
              <a:t>個</a:t>
            </a:r>
            <a:endParaRPr kumimoji="1" lang="ja-JP" altLang="en-US" dirty="0"/>
          </a:p>
        </p:txBody>
      </p:sp>
      <p:sp>
        <p:nvSpPr>
          <p:cNvPr id="14" name="テキスト ボックス 13"/>
          <p:cNvSpPr txBox="1"/>
          <p:nvPr/>
        </p:nvSpPr>
        <p:spPr>
          <a:xfrm>
            <a:off x="5465720" y="3517782"/>
            <a:ext cx="1686680" cy="369332"/>
          </a:xfrm>
          <a:prstGeom prst="rect">
            <a:avLst/>
          </a:prstGeom>
          <a:noFill/>
        </p:spPr>
        <p:txBody>
          <a:bodyPr wrap="none" rtlCol="0">
            <a:spAutoFit/>
          </a:bodyPr>
          <a:lstStyle/>
          <a:p>
            <a:pPr algn="ctr"/>
            <a:r>
              <a:rPr kumimoji="1" lang="ja-JP" altLang="en-US" dirty="0" smtClean="0"/>
              <a:t>クリップ　</a:t>
            </a:r>
            <a:r>
              <a:rPr kumimoji="1" lang="en-US" altLang="ja-JP" dirty="0"/>
              <a:t>4</a:t>
            </a:r>
            <a:r>
              <a:rPr kumimoji="1" lang="ja-JP" altLang="en-US" dirty="0" smtClean="0"/>
              <a:t>個</a:t>
            </a:r>
            <a:endParaRPr kumimoji="1" lang="ja-JP" altLang="en-US" dirty="0"/>
          </a:p>
        </p:txBody>
      </p:sp>
      <p:sp>
        <p:nvSpPr>
          <p:cNvPr id="15" name="テキスト ボックス 14"/>
          <p:cNvSpPr txBox="1"/>
          <p:nvPr/>
        </p:nvSpPr>
        <p:spPr>
          <a:xfrm>
            <a:off x="1203864" y="5841081"/>
            <a:ext cx="1917513" cy="369332"/>
          </a:xfrm>
          <a:prstGeom prst="rect">
            <a:avLst/>
          </a:prstGeom>
          <a:noFill/>
        </p:spPr>
        <p:txBody>
          <a:bodyPr wrap="none" rtlCol="0">
            <a:spAutoFit/>
          </a:bodyPr>
          <a:lstStyle/>
          <a:p>
            <a:pPr algn="ctr"/>
            <a:r>
              <a:rPr kumimoji="1" lang="ja-JP" altLang="en-US" dirty="0" smtClean="0"/>
              <a:t>両面テープ　</a:t>
            </a:r>
            <a:r>
              <a:rPr kumimoji="1" lang="en-US" altLang="ja-JP" dirty="0" smtClean="0"/>
              <a:t>1</a:t>
            </a:r>
            <a:r>
              <a:rPr kumimoji="1" lang="ja-JP" altLang="en-US" dirty="0" smtClean="0"/>
              <a:t>枚</a:t>
            </a:r>
            <a:endParaRPr kumimoji="1" lang="ja-JP" altLang="en-US" dirty="0"/>
          </a:p>
        </p:txBody>
      </p:sp>
      <p:sp>
        <p:nvSpPr>
          <p:cNvPr id="16" name="テキスト ボックス 15"/>
          <p:cNvSpPr txBox="1"/>
          <p:nvPr/>
        </p:nvSpPr>
        <p:spPr>
          <a:xfrm>
            <a:off x="4472485" y="5841081"/>
            <a:ext cx="1225015" cy="369332"/>
          </a:xfrm>
          <a:prstGeom prst="rect">
            <a:avLst/>
          </a:prstGeom>
          <a:noFill/>
        </p:spPr>
        <p:txBody>
          <a:bodyPr wrap="none" rtlCol="0">
            <a:spAutoFit/>
          </a:bodyPr>
          <a:lstStyle/>
          <a:p>
            <a:pPr algn="ctr"/>
            <a:r>
              <a:rPr kumimoji="1" lang="ja-JP" altLang="en-US" dirty="0" smtClean="0"/>
              <a:t>ねじ　</a:t>
            </a:r>
            <a:r>
              <a:rPr kumimoji="1" lang="en-US" altLang="ja-JP" dirty="0" smtClean="0"/>
              <a:t>2</a:t>
            </a:r>
            <a:r>
              <a:rPr kumimoji="1" lang="ja-JP" altLang="en-US" dirty="0" smtClean="0"/>
              <a:t>個</a:t>
            </a:r>
            <a:endParaRPr kumimoji="1" lang="ja-JP" altLang="en-US" dirty="0"/>
          </a:p>
        </p:txBody>
      </p:sp>
      <p:pic>
        <p:nvPicPr>
          <p:cNvPr id="12" name="図 11"/>
          <p:cNvPicPr>
            <a:picLocks noChangeAspect="1"/>
          </p:cNvPicPr>
          <p:nvPr/>
        </p:nvPicPr>
        <p:blipFill rotWithShape="1">
          <a:blip r:embed="rId7" cstate="print">
            <a:extLst>
              <a:ext uri="{28A0092B-C50C-407E-A947-70E740481C1C}">
                <a14:useLocalDpi xmlns:a14="http://schemas.microsoft.com/office/drawing/2010/main" val="0"/>
              </a:ext>
            </a:extLst>
          </a:blip>
          <a:srcRect l="16184" t="7544" r="17500" b="9825"/>
          <a:stretch/>
        </p:blipFill>
        <p:spPr>
          <a:xfrm>
            <a:off x="6652758" y="4121816"/>
            <a:ext cx="1839723" cy="1719265"/>
          </a:xfrm>
          <a:prstGeom prst="rect">
            <a:avLst/>
          </a:prstGeom>
        </p:spPr>
      </p:pic>
      <p:sp>
        <p:nvSpPr>
          <p:cNvPr id="17" name="テキスト ボックス 16"/>
          <p:cNvSpPr txBox="1"/>
          <p:nvPr/>
        </p:nvSpPr>
        <p:spPr>
          <a:xfrm>
            <a:off x="6555353" y="5841081"/>
            <a:ext cx="2034531" cy="369332"/>
          </a:xfrm>
          <a:prstGeom prst="rect">
            <a:avLst/>
          </a:prstGeom>
          <a:noFill/>
        </p:spPr>
        <p:txBody>
          <a:bodyPr wrap="none" rtlCol="0">
            <a:spAutoFit/>
          </a:bodyPr>
          <a:lstStyle/>
          <a:p>
            <a:pPr algn="ctr"/>
            <a:r>
              <a:rPr kumimoji="1" lang="ja-JP" altLang="en-US" dirty="0" smtClean="0"/>
              <a:t>結束バンド　</a:t>
            </a:r>
            <a:r>
              <a:rPr kumimoji="1" lang="en-US" altLang="ja-JP" dirty="0" smtClean="0"/>
              <a:t>10</a:t>
            </a:r>
            <a:r>
              <a:rPr kumimoji="1" lang="ja-JP" altLang="en-US" dirty="0" smtClean="0"/>
              <a:t>本</a:t>
            </a:r>
            <a:endParaRPr kumimoji="1" lang="ja-JP" altLang="en-US" dirty="0"/>
          </a:p>
        </p:txBody>
      </p:sp>
    </p:spTree>
    <p:extLst>
      <p:ext uri="{BB962C8B-B14F-4D97-AF65-F5344CB8AC3E}">
        <p14:creationId xmlns:p14="http://schemas.microsoft.com/office/powerpoint/2010/main" val="124322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パーツリスト </a:t>
            </a:r>
            <a:r>
              <a:rPr lang="en-US" altLang="ja-JP" dirty="0" smtClean="0"/>
              <a:t>(3/3</a:t>
            </a:r>
            <a:r>
              <a:rPr lang="en-US" altLang="ja-JP" dirty="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6</a:t>
            </a:fld>
            <a:endParaRPr kumimoji="1" lang="ja-JP" altLang="en-US"/>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27562" t="12105" r="56611" b="5789"/>
          <a:stretch/>
        </p:blipFill>
        <p:spPr>
          <a:xfrm rot="16200000">
            <a:off x="1725004" y="2586061"/>
            <a:ext cx="866271" cy="3370297"/>
          </a:xfrm>
          <a:prstGeom prst="rect">
            <a:avLst/>
          </a:prstGeom>
        </p:spPr>
      </p:pic>
      <p:sp>
        <p:nvSpPr>
          <p:cNvPr id="9" name="テキスト ボックス 8"/>
          <p:cNvSpPr txBox="1"/>
          <p:nvPr/>
        </p:nvSpPr>
        <p:spPr>
          <a:xfrm>
            <a:off x="968552" y="3240617"/>
            <a:ext cx="2379177" cy="369332"/>
          </a:xfrm>
          <a:prstGeom prst="rect">
            <a:avLst/>
          </a:prstGeom>
          <a:noFill/>
        </p:spPr>
        <p:txBody>
          <a:bodyPr wrap="none" rtlCol="0">
            <a:spAutoFit/>
          </a:bodyPr>
          <a:lstStyle/>
          <a:p>
            <a:pPr algn="ctr"/>
            <a:r>
              <a:rPr kumimoji="1" lang="ja-JP" altLang="en-US" dirty="0" smtClean="0"/>
              <a:t>サーボモーター　</a:t>
            </a:r>
            <a:r>
              <a:rPr kumimoji="1" lang="en-US" altLang="ja-JP" dirty="0" smtClean="0"/>
              <a:t>2</a:t>
            </a:r>
            <a:r>
              <a:rPr kumimoji="1" lang="ja-JP" altLang="en-US" dirty="0" smtClean="0"/>
              <a:t>個</a:t>
            </a:r>
            <a:endParaRPr kumimoji="1" lang="en-US" altLang="ja-JP" dirty="0" smtClean="0"/>
          </a:p>
        </p:txBody>
      </p:sp>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l="21184" t="25614" r="19210" b="26667"/>
          <a:stretch/>
        </p:blipFill>
        <p:spPr>
          <a:xfrm>
            <a:off x="4444386" y="2045367"/>
            <a:ext cx="3707010" cy="2225843"/>
          </a:xfrm>
          <a:prstGeom prst="rect">
            <a:avLst/>
          </a:prstGeom>
        </p:spPr>
      </p:pic>
      <p:sp>
        <p:nvSpPr>
          <p:cNvPr id="11" name="テキスト ボックス 10"/>
          <p:cNvSpPr txBox="1"/>
          <p:nvPr/>
        </p:nvSpPr>
        <p:spPr>
          <a:xfrm>
            <a:off x="4474313" y="4271210"/>
            <a:ext cx="3647152" cy="646331"/>
          </a:xfrm>
          <a:prstGeom prst="rect">
            <a:avLst/>
          </a:prstGeom>
          <a:noFill/>
        </p:spPr>
        <p:txBody>
          <a:bodyPr wrap="none" rtlCol="0">
            <a:spAutoFit/>
          </a:bodyPr>
          <a:lstStyle/>
          <a:p>
            <a:pPr algn="ctr"/>
            <a:r>
              <a:rPr kumimoji="1" lang="ja-JP" altLang="en-US" dirty="0" smtClean="0"/>
              <a:t>サーボモーターの袋に入っている</a:t>
            </a:r>
            <a:r>
              <a:rPr kumimoji="1" lang="en-US" altLang="ja-JP" dirty="0" smtClean="0"/>
              <a:t/>
            </a:r>
            <a:br>
              <a:rPr kumimoji="1" lang="en-US" altLang="ja-JP" dirty="0" smtClean="0"/>
            </a:br>
            <a:r>
              <a:rPr kumimoji="1" lang="ja-JP" altLang="en-US" dirty="0" smtClean="0"/>
              <a:t>これらの部品は使いません</a:t>
            </a:r>
            <a:endParaRPr kumimoji="1" lang="ja-JP" altLang="en-US" dirty="0"/>
          </a:p>
        </p:txBody>
      </p:sp>
      <p:sp>
        <p:nvSpPr>
          <p:cNvPr id="12" name="正方形/長方形 11"/>
          <p:cNvSpPr/>
          <p:nvPr/>
        </p:nvSpPr>
        <p:spPr>
          <a:xfrm>
            <a:off x="4003509" y="1694998"/>
            <a:ext cx="4511841" cy="3370297"/>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テキスト ボックス 12"/>
          <p:cNvSpPr txBox="1"/>
          <p:nvPr/>
        </p:nvSpPr>
        <p:spPr>
          <a:xfrm>
            <a:off x="1083968" y="4789492"/>
            <a:ext cx="2148345" cy="369332"/>
          </a:xfrm>
          <a:prstGeom prst="rect">
            <a:avLst/>
          </a:prstGeom>
          <a:noFill/>
        </p:spPr>
        <p:txBody>
          <a:bodyPr wrap="none" rtlCol="0">
            <a:spAutoFit/>
          </a:bodyPr>
          <a:lstStyle/>
          <a:p>
            <a:pPr algn="ctr"/>
            <a:r>
              <a:rPr kumimoji="1" lang="ja-JP" altLang="en-US" dirty="0" smtClean="0"/>
              <a:t>サーボホーン　</a:t>
            </a:r>
            <a:r>
              <a:rPr kumimoji="1" lang="en-US" altLang="ja-JP" dirty="0" smtClean="0"/>
              <a:t>2</a:t>
            </a:r>
            <a:r>
              <a:rPr kumimoji="1" lang="ja-JP" altLang="en-US" dirty="0" smtClean="0"/>
              <a:t>個</a:t>
            </a:r>
            <a:endParaRPr kumimoji="1" lang="ja-JP" altLang="en-US" dirty="0"/>
          </a:p>
        </p:txBody>
      </p:sp>
      <p:pic>
        <p:nvPicPr>
          <p:cNvPr id="14" name="図 13"/>
          <p:cNvPicPr>
            <a:picLocks noChangeAspect="1"/>
          </p:cNvPicPr>
          <p:nvPr/>
        </p:nvPicPr>
        <p:blipFill rotWithShape="1">
          <a:blip r:embed="rId2" cstate="print">
            <a:extLst>
              <a:ext uri="{28A0092B-C50C-407E-A947-70E740481C1C}">
                <a14:useLocalDpi xmlns:a14="http://schemas.microsoft.com/office/drawing/2010/main" val="0"/>
              </a:ext>
            </a:extLst>
          </a:blip>
          <a:srcRect l="42233" t="12105" r="30288" b="5789"/>
          <a:stretch/>
        </p:blipFill>
        <p:spPr>
          <a:xfrm rot="16200000">
            <a:off x="1406170" y="753970"/>
            <a:ext cx="1503945" cy="3370297"/>
          </a:xfrm>
          <a:prstGeom prst="rect">
            <a:avLst/>
          </a:prstGeom>
        </p:spPr>
      </p:pic>
    </p:spTree>
    <p:extLst>
      <p:ext uri="{BB962C8B-B14F-4D97-AF65-F5344CB8AC3E}">
        <p14:creationId xmlns:p14="http://schemas.microsoft.com/office/powerpoint/2010/main" val="425962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62960" y="432554"/>
            <a:ext cx="5152390" cy="703860"/>
          </a:xfrm>
        </p:spPr>
        <p:txBody>
          <a:bodyPr/>
          <a:lstStyle/>
          <a:p>
            <a:r>
              <a:rPr lang="ja-JP" altLang="en-US" dirty="0"/>
              <a:t>部品の取り外し方</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7</a:t>
            </a:fld>
            <a:endParaRPr kumimoji="1" lang="ja-JP" altLang="en-US"/>
          </a:p>
        </p:txBody>
      </p:sp>
      <p:sp>
        <p:nvSpPr>
          <p:cNvPr id="6" name="テキスト プレースホルダー 5"/>
          <p:cNvSpPr>
            <a:spLocks noGrp="1"/>
          </p:cNvSpPr>
          <p:nvPr>
            <p:ph type="body" sz="quarter" idx="15"/>
          </p:nvPr>
        </p:nvSpPr>
        <p:spPr/>
        <p:txBody>
          <a:bodyPr/>
          <a:lstStyle/>
          <a:p>
            <a:r>
              <a:rPr lang="en-US" altLang="ja-JP" dirty="0" err="1"/>
              <a:t>FabWalker</a:t>
            </a:r>
            <a:r>
              <a:rPr lang="ja-JP" altLang="en-US" dirty="0"/>
              <a:t> </a:t>
            </a:r>
            <a:r>
              <a:rPr lang="en-US" altLang="ja-JP" dirty="0"/>
              <a:t>ε</a:t>
            </a:r>
            <a:r>
              <a:rPr lang="ja-JP" altLang="en-US" dirty="0"/>
              <a:t> の部品は板状の外枠</a:t>
            </a:r>
            <a:r>
              <a:rPr lang="ja-JP" altLang="en-US" dirty="0" smtClean="0"/>
              <a:t>から</a:t>
            </a:r>
            <a:r>
              <a:rPr lang="ja-JP" altLang="en-US" dirty="0"/>
              <a:t>取り外し</a:t>
            </a:r>
            <a:r>
              <a:rPr lang="ja-JP" altLang="en-US" dirty="0" smtClean="0"/>
              <a:t>ます</a:t>
            </a:r>
            <a:r>
              <a:rPr lang="ja-JP" altLang="en-US" dirty="0"/>
              <a:t>。</a:t>
            </a:r>
            <a:endParaRPr lang="en-US" altLang="ja-JP" dirty="0"/>
          </a:p>
          <a:p>
            <a:endParaRPr kumimoji="1" lang="ja-JP" altLang="en-US" dirty="0"/>
          </a:p>
        </p:txBody>
      </p:sp>
      <p:sp>
        <p:nvSpPr>
          <p:cNvPr id="7" name="テキスト プレースホルダー 6"/>
          <p:cNvSpPr>
            <a:spLocks noGrp="1"/>
          </p:cNvSpPr>
          <p:nvPr>
            <p:ph type="body" sz="quarter" idx="16"/>
          </p:nvPr>
        </p:nvSpPr>
        <p:spPr/>
        <p:txBody>
          <a:bodyPr/>
          <a:lstStyle/>
          <a:p>
            <a:r>
              <a:rPr lang="ja-JP" altLang="en-US" dirty="0"/>
              <a:t>部品</a:t>
            </a:r>
            <a:r>
              <a:rPr lang="ja-JP" altLang="en-US" dirty="0" smtClean="0"/>
              <a:t>を取り外すときは</a:t>
            </a:r>
            <a:r>
              <a:rPr lang="ja-JP" altLang="en-US" dirty="0"/>
              <a:t>部品を左右</a:t>
            </a:r>
            <a:r>
              <a:rPr lang="ja-JP" altLang="en-US" dirty="0" smtClean="0"/>
              <a:t>にねじってはずします。</a:t>
            </a:r>
            <a:endParaRPr lang="ja-JP" altLang="en-US" dirty="0"/>
          </a:p>
        </p:txBody>
      </p:sp>
      <p:pic>
        <p:nvPicPr>
          <p:cNvPr id="9" name="図プレースホルダー 8"/>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91" r="191"/>
          <a:stretch>
            <a:fillRect/>
          </a:stretch>
        </p:blipFill>
        <p:spPr>
          <a:prstGeom prst="rect">
            <a:avLst/>
          </a:prstGeom>
        </p:spPr>
      </p:pic>
      <p:sp>
        <p:nvSpPr>
          <p:cNvPr id="10" name="テキスト ボックス 9"/>
          <p:cNvSpPr txBox="1"/>
          <p:nvPr/>
        </p:nvSpPr>
        <p:spPr>
          <a:xfrm>
            <a:off x="628650" y="492096"/>
            <a:ext cx="2646878" cy="584775"/>
          </a:xfrm>
          <a:prstGeom prst="rect">
            <a:avLst/>
          </a:prstGeom>
          <a:noFill/>
          <a:ln w="28575">
            <a:solidFill>
              <a:srgbClr val="FF0000"/>
            </a:solidFill>
          </a:ln>
        </p:spPr>
        <p:txBody>
          <a:bodyPr wrap="none" rtlCol="0" anchor="ctr">
            <a:spAutoFit/>
          </a:bodyPr>
          <a:lstStyle/>
          <a:p>
            <a:r>
              <a:rPr kumimoji="1" lang="ja-JP" altLang="en-US" sz="3200"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事前チェック</a:t>
            </a:r>
            <a:endParaRPr kumimoji="1" lang="ja-JP" altLang="en-US" sz="3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図 10"/>
          <p:cNvPicPr>
            <a:picLocks noChangeAspect="1"/>
          </p:cNvPicPr>
          <p:nvPr/>
        </p:nvPicPr>
        <p:blipFill rotWithShape="1">
          <a:blip r:embed="rId3" cstate="print">
            <a:extLst>
              <a:ext uri="{28A0092B-C50C-407E-A947-70E740481C1C}">
                <a14:useLocalDpi xmlns:a14="http://schemas.microsoft.com/office/drawing/2010/main" val="0"/>
              </a:ext>
            </a:extLst>
          </a:blip>
          <a:srcRect l="11719" t="12158" r="8072" b="6725"/>
          <a:stretch/>
        </p:blipFill>
        <p:spPr>
          <a:xfrm>
            <a:off x="628650" y="1371601"/>
            <a:ext cx="3822822" cy="2899610"/>
          </a:xfrm>
          <a:prstGeom prst="rect">
            <a:avLst/>
          </a:prstGeom>
        </p:spPr>
      </p:pic>
    </p:spTree>
    <p:extLst>
      <p:ext uri="{BB962C8B-B14F-4D97-AF65-F5344CB8AC3E}">
        <p14:creationId xmlns:p14="http://schemas.microsoft.com/office/powerpoint/2010/main" val="322429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胴体に使う部品の確認</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8</a:t>
            </a:fld>
            <a:endParaRPr kumimoji="1" lang="ja-JP" altLang="en-US"/>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50" y="1422347"/>
            <a:ext cx="6858000" cy="5143500"/>
          </a:xfrm>
          <a:prstGeom prst="rect">
            <a:avLst/>
          </a:prstGeom>
        </p:spPr>
      </p:pic>
      <p:sp>
        <p:nvSpPr>
          <p:cNvPr id="11" name="四角形吹き出し 10"/>
          <p:cNvSpPr/>
          <p:nvPr/>
        </p:nvSpPr>
        <p:spPr>
          <a:xfrm>
            <a:off x="181346" y="1690836"/>
            <a:ext cx="1901256" cy="756923"/>
          </a:xfrm>
          <a:prstGeom prst="wedgeRectCallout">
            <a:avLst>
              <a:gd name="adj1" fmla="val 61977"/>
              <a:gd name="adj2" fmla="val 128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a:solidFill>
                  <a:schemeClr val="bg1"/>
                </a:solidFill>
              </a:rPr>
              <a:t>部品</a:t>
            </a:r>
            <a:r>
              <a:rPr lang="en-US" altLang="ja-JP" sz="2000" dirty="0" smtClean="0">
                <a:solidFill>
                  <a:schemeClr val="bg1"/>
                </a:solidFill>
              </a:rPr>
              <a:t>A]</a:t>
            </a:r>
            <a:r>
              <a:rPr lang="ja-JP" altLang="en-US" sz="2000" dirty="0" smtClean="0">
                <a:solidFill>
                  <a:schemeClr val="bg1"/>
                </a:solidFill>
              </a:rPr>
              <a:t> </a:t>
            </a:r>
            <a:r>
              <a:rPr lang="en-US" altLang="ja-JP" sz="2000" dirty="0" smtClean="0">
                <a:solidFill>
                  <a:schemeClr val="bg1"/>
                </a:solidFill>
              </a:rPr>
              <a:t>1</a:t>
            </a:r>
            <a:r>
              <a:rPr lang="ja-JP" altLang="en-US" sz="2000" dirty="0" smtClean="0">
                <a:solidFill>
                  <a:schemeClr val="bg1"/>
                </a:solidFill>
              </a:rPr>
              <a:t>個</a:t>
            </a:r>
            <a:endParaRPr kumimoji="1" lang="ja-JP" altLang="en-US" sz="2000" dirty="0">
              <a:solidFill>
                <a:schemeClr val="bg1"/>
              </a:solidFill>
            </a:endParaRPr>
          </a:p>
        </p:txBody>
      </p:sp>
      <p:sp>
        <p:nvSpPr>
          <p:cNvPr id="12" name="四角形吹き出し 11"/>
          <p:cNvSpPr/>
          <p:nvPr/>
        </p:nvSpPr>
        <p:spPr>
          <a:xfrm>
            <a:off x="4311402" y="1682489"/>
            <a:ext cx="1901256" cy="756923"/>
          </a:xfrm>
          <a:prstGeom prst="wedgeRectCallout">
            <a:avLst>
              <a:gd name="adj1" fmla="val -40814"/>
              <a:gd name="adj2" fmla="val 119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smtClean="0">
                <a:solidFill>
                  <a:schemeClr val="bg1"/>
                </a:solidFill>
              </a:rPr>
              <a:t>部品</a:t>
            </a:r>
            <a:r>
              <a:rPr lang="en-US" altLang="ja-JP" sz="2000" dirty="0" smtClean="0">
                <a:solidFill>
                  <a:schemeClr val="bg1"/>
                </a:solidFill>
              </a:rPr>
              <a:t>B]</a:t>
            </a:r>
            <a:r>
              <a:rPr lang="ja-JP" altLang="en-US" sz="2000" dirty="0" smtClean="0">
                <a:solidFill>
                  <a:schemeClr val="bg1"/>
                </a:solidFill>
              </a:rPr>
              <a:t> </a:t>
            </a:r>
            <a:r>
              <a:rPr lang="en-US" altLang="ja-JP" sz="2000" dirty="0" smtClean="0">
                <a:solidFill>
                  <a:schemeClr val="bg1"/>
                </a:solidFill>
              </a:rPr>
              <a:t>4</a:t>
            </a:r>
            <a:r>
              <a:rPr lang="ja-JP" altLang="en-US" sz="2000" dirty="0" smtClean="0">
                <a:solidFill>
                  <a:schemeClr val="bg1"/>
                </a:solidFill>
              </a:rPr>
              <a:t>個</a:t>
            </a:r>
            <a:endParaRPr kumimoji="1" lang="ja-JP" altLang="en-US" sz="2000" dirty="0">
              <a:solidFill>
                <a:schemeClr val="bg1"/>
              </a:solidFill>
            </a:endParaRPr>
          </a:p>
        </p:txBody>
      </p:sp>
      <p:sp>
        <p:nvSpPr>
          <p:cNvPr id="13" name="四角形吹き出し 12"/>
          <p:cNvSpPr/>
          <p:nvPr/>
        </p:nvSpPr>
        <p:spPr>
          <a:xfrm>
            <a:off x="6993990" y="1690836"/>
            <a:ext cx="1901256" cy="756923"/>
          </a:xfrm>
          <a:prstGeom prst="wedgeRectCallout">
            <a:avLst>
              <a:gd name="adj1" fmla="val -40814"/>
              <a:gd name="adj2" fmla="val 119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bg1"/>
                </a:solidFill>
              </a:rPr>
              <a:t>[</a:t>
            </a:r>
            <a:r>
              <a:rPr lang="ja-JP" altLang="en-US" sz="2000" dirty="0" smtClean="0">
                <a:solidFill>
                  <a:schemeClr val="bg1"/>
                </a:solidFill>
              </a:rPr>
              <a:t>部品</a:t>
            </a:r>
            <a:r>
              <a:rPr lang="en-US" altLang="ja-JP" sz="2000" dirty="0">
                <a:solidFill>
                  <a:schemeClr val="bg1"/>
                </a:solidFill>
              </a:rPr>
              <a:t>C</a:t>
            </a:r>
            <a:r>
              <a:rPr lang="en-US" altLang="ja-JP" sz="2000" dirty="0" smtClean="0">
                <a:solidFill>
                  <a:schemeClr val="bg1"/>
                </a:solidFill>
              </a:rPr>
              <a:t>]</a:t>
            </a:r>
            <a:r>
              <a:rPr lang="ja-JP" altLang="en-US" sz="2000" dirty="0" smtClean="0">
                <a:solidFill>
                  <a:schemeClr val="bg1"/>
                </a:solidFill>
              </a:rPr>
              <a:t> </a:t>
            </a:r>
            <a:r>
              <a:rPr lang="en-US" altLang="ja-JP" sz="2000" dirty="0" smtClean="0">
                <a:solidFill>
                  <a:schemeClr val="bg1"/>
                </a:solidFill>
              </a:rPr>
              <a:t>2</a:t>
            </a:r>
            <a:r>
              <a:rPr lang="ja-JP" altLang="en-US" sz="2000" dirty="0" smtClean="0">
                <a:solidFill>
                  <a:schemeClr val="bg1"/>
                </a:solidFill>
              </a:rPr>
              <a:t>個</a:t>
            </a:r>
            <a:endParaRPr kumimoji="1" lang="ja-JP" altLang="en-US" sz="2000" dirty="0">
              <a:solidFill>
                <a:schemeClr val="bg1"/>
              </a:solidFill>
            </a:endParaRPr>
          </a:p>
        </p:txBody>
      </p:sp>
    </p:spTree>
    <p:extLst>
      <p:ext uri="{BB962C8B-B14F-4D97-AF65-F5344CB8AC3E}">
        <p14:creationId xmlns:p14="http://schemas.microsoft.com/office/powerpoint/2010/main" val="371823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組み立ての注意点</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9</a:t>
            </a:fld>
            <a:endParaRPr kumimoji="1" lang="ja-JP" altLang="en-US"/>
          </a:p>
        </p:txBody>
      </p:sp>
      <p:sp>
        <p:nvSpPr>
          <p:cNvPr id="6" name="テキスト プレースホルダー 5"/>
          <p:cNvSpPr>
            <a:spLocks noGrp="1"/>
          </p:cNvSpPr>
          <p:nvPr>
            <p:ph type="body" sz="quarter" idx="15"/>
          </p:nvPr>
        </p:nvSpPr>
        <p:spPr>
          <a:xfrm>
            <a:off x="628650" y="4405313"/>
            <a:ext cx="3858322" cy="999808"/>
          </a:xfrm>
        </p:spPr>
        <p:txBody>
          <a:bodyPr>
            <a:normAutofit lnSpcReduction="10000"/>
          </a:bodyPr>
          <a:lstStyle/>
          <a:p>
            <a:r>
              <a:rPr lang="ja-JP" altLang="en-US" dirty="0" smtClean="0"/>
              <a:t>両端</a:t>
            </a:r>
            <a:r>
              <a:rPr lang="ja-JP" altLang="en-US" dirty="0"/>
              <a:t>の</a:t>
            </a:r>
            <a:r>
              <a:rPr lang="en-US" altLang="ja-JP" dirty="0"/>
              <a:t>[</a:t>
            </a:r>
            <a:r>
              <a:rPr lang="ja-JP" altLang="en-US" dirty="0"/>
              <a:t>部品</a:t>
            </a:r>
            <a:r>
              <a:rPr lang="en-US" altLang="ja-JP" dirty="0"/>
              <a:t>C</a:t>
            </a:r>
            <a:r>
              <a:rPr lang="en-US" altLang="ja-JP" dirty="0" smtClean="0"/>
              <a:t>]</a:t>
            </a:r>
            <a:r>
              <a:rPr lang="ja-JP" altLang="en-US" dirty="0" smtClean="0"/>
              <a:t>の先が上方向に</a:t>
            </a:r>
            <a:r>
              <a:rPr lang="en-US" altLang="ja-JP" dirty="0" smtClean="0"/>
              <a:t>15</a:t>
            </a:r>
            <a:r>
              <a:rPr lang="ja-JP" altLang="en-US" dirty="0" smtClean="0"/>
              <a:t>度かたむくように取り付ける。</a:t>
            </a:r>
            <a:endParaRPr lang="en-US" altLang="ja-JP" dirty="0" smtClean="0"/>
          </a:p>
          <a:p>
            <a:r>
              <a:rPr lang="ja-JP" altLang="en-US" dirty="0"/>
              <a:t>これ</a:t>
            </a:r>
            <a:r>
              <a:rPr lang="ja-JP" altLang="en-US" dirty="0" smtClean="0"/>
              <a:t>が下を向いているとうまく動きません。</a:t>
            </a:r>
            <a:endParaRPr lang="en-US" altLang="ja-JP" dirty="0"/>
          </a:p>
          <a:p>
            <a:endParaRPr kumimoji="1" lang="ja-JP" altLang="en-US" dirty="0"/>
          </a:p>
        </p:txBody>
      </p:sp>
      <p:pic>
        <p:nvPicPr>
          <p:cNvPr id="8" name="図プレースホルダー 7"/>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9" r="219"/>
          <a:stretch>
            <a:fillRect/>
          </a:stretch>
        </p:blipFill>
        <p:spPr>
          <a:prstGeom prst="rect">
            <a:avLst/>
          </a:prstGeom>
        </p:spPr>
      </p:pic>
      <p:sp>
        <p:nvSpPr>
          <p:cNvPr id="10" name="下矢印 9"/>
          <p:cNvSpPr/>
          <p:nvPr/>
        </p:nvSpPr>
        <p:spPr>
          <a:xfrm rot="2507796">
            <a:off x="1009696" y="2430857"/>
            <a:ext cx="290176" cy="345638"/>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1" name="下矢印 10"/>
          <p:cNvSpPr/>
          <p:nvPr/>
        </p:nvSpPr>
        <p:spPr>
          <a:xfrm rot="2507796">
            <a:off x="3953179" y="1599826"/>
            <a:ext cx="290176" cy="345638"/>
          </a:xfrm>
          <a:prstGeom prst="downArrow">
            <a:avLst/>
          </a:prstGeom>
          <a:solidFill>
            <a:srgbClr val="FF0000"/>
          </a:solidFill>
          <a:ln w="19050"/>
        </p:spPr>
        <p:style>
          <a:lnRef idx="3">
            <a:schemeClr val="lt1"/>
          </a:lnRef>
          <a:fillRef idx="1">
            <a:schemeClr val="dk1"/>
          </a:fillRef>
          <a:effectRef idx="1">
            <a:schemeClr val="dk1"/>
          </a:effectRef>
          <a:fontRef idx="minor">
            <a:schemeClr val="lt1"/>
          </a:fontRef>
        </p:style>
        <p:txBody>
          <a:bodyPr rtlCol="0" anchor="ctr"/>
          <a:lstStyle/>
          <a:p>
            <a:pPr algn="ctr"/>
            <a:endParaRPr kumimoji="1" lang="ja-JP" altLang="en-US"/>
          </a:p>
        </p:txBody>
      </p:sp>
      <p:sp>
        <p:nvSpPr>
          <p:cNvPr id="16" name="四角形吹き出し 15"/>
          <p:cNvSpPr/>
          <p:nvPr/>
        </p:nvSpPr>
        <p:spPr>
          <a:xfrm>
            <a:off x="2379534" y="3429506"/>
            <a:ext cx="1718733" cy="619004"/>
          </a:xfrm>
          <a:prstGeom prst="wedgeRectCallout">
            <a:avLst>
              <a:gd name="adj1" fmla="val -55908"/>
              <a:gd name="adj2" fmla="val -1399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bg1"/>
                </a:solidFill>
              </a:rPr>
              <a:t>[</a:t>
            </a:r>
            <a:r>
              <a:rPr lang="ja-JP" altLang="en-US" sz="1400" dirty="0">
                <a:solidFill>
                  <a:schemeClr val="bg1"/>
                </a:solidFill>
              </a:rPr>
              <a:t>部品</a:t>
            </a:r>
            <a:r>
              <a:rPr lang="en-US" altLang="ja-JP" sz="1400" dirty="0">
                <a:solidFill>
                  <a:schemeClr val="bg1"/>
                </a:solidFill>
              </a:rPr>
              <a:t>A]</a:t>
            </a:r>
            <a:r>
              <a:rPr lang="ja-JP" altLang="en-US" sz="1400" dirty="0">
                <a:solidFill>
                  <a:schemeClr val="bg1"/>
                </a:solidFill>
              </a:rPr>
              <a:t>は矢印</a:t>
            </a:r>
            <a:r>
              <a:rPr lang="ja-JP" altLang="en-US" sz="1400" dirty="0" smtClean="0">
                <a:solidFill>
                  <a:schemeClr val="bg1"/>
                </a:solidFill>
              </a:rPr>
              <a:t>が</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ある面</a:t>
            </a:r>
            <a:r>
              <a:rPr lang="ja-JP" altLang="en-US" sz="1400" dirty="0">
                <a:solidFill>
                  <a:schemeClr val="bg1"/>
                </a:solidFill>
              </a:rPr>
              <a:t>を上に</a:t>
            </a:r>
            <a:r>
              <a:rPr lang="ja-JP" altLang="en-US" sz="1400" dirty="0" smtClean="0">
                <a:solidFill>
                  <a:schemeClr val="bg1"/>
                </a:solidFill>
              </a:rPr>
              <a:t>する</a:t>
            </a:r>
            <a:endParaRPr kumimoji="1" lang="ja-JP" altLang="en-US" sz="1400" dirty="0">
              <a:solidFill>
                <a:schemeClr val="bg1"/>
              </a:solidFill>
            </a:endParaRPr>
          </a:p>
        </p:txBody>
      </p:sp>
      <p:pic>
        <p:nvPicPr>
          <p:cNvPr id="27" name="図 26"/>
          <p:cNvPicPr>
            <a:picLocks noChangeAspect="1"/>
          </p:cNvPicPr>
          <p:nvPr/>
        </p:nvPicPr>
        <p:blipFill rotWithShape="1">
          <a:blip r:embed="rId3" cstate="print">
            <a:extLst>
              <a:ext uri="{28A0092B-C50C-407E-A947-70E740481C1C}">
                <a14:useLocalDpi xmlns:a14="http://schemas.microsoft.com/office/drawing/2010/main" val="0"/>
              </a:ext>
            </a:extLst>
          </a:blip>
          <a:srcRect l="18741" r="17987" b="31902"/>
          <a:stretch/>
        </p:blipFill>
        <p:spPr>
          <a:xfrm>
            <a:off x="5528309" y="2068708"/>
            <a:ext cx="2430781" cy="1254881"/>
          </a:xfrm>
          <a:prstGeom prst="rect">
            <a:avLst/>
          </a:prstGeom>
        </p:spPr>
      </p:pic>
      <p:sp>
        <p:nvSpPr>
          <p:cNvPr id="28" name="角丸四角形吹き出し 27"/>
          <p:cNvSpPr/>
          <p:nvPr/>
        </p:nvSpPr>
        <p:spPr>
          <a:xfrm>
            <a:off x="4914900" y="1376363"/>
            <a:ext cx="3657600" cy="2053143"/>
          </a:xfrm>
          <a:prstGeom prst="wedgeRoundRectCallout">
            <a:avLst>
              <a:gd name="adj1" fmla="val -12958"/>
              <a:gd name="adj2" fmla="val 6750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057352" y="1474115"/>
            <a:ext cx="3457998" cy="523220"/>
          </a:xfrm>
          <a:prstGeom prst="rect">
            <a:avLst/>
          </a:prstGeom>
          <a:noFill/>
        </p:spPr>
        <p:txBody>
          <a:bodyPr wrap="none" rtlCol="0">
            <a:spAutoFit/>
          </a:bodyPr>
          <a:lstStyle/>
          <a:p>
            <a:r>
              <a:rPr kumimoji="1" lang="ja-JP" altLang="en-US" sz="1400" dirty="0" smtClean="0"/>
              <a:t>部品</a:t>
            </a:r>
            <a:r>
              <a:rPr kumimoji="1" lang="en-US" altLang="ja-JP" sz="1400" dirty="0" smtClean="0"/>
              <a:t>A</a:t>
            </a:r>
            <a:r>
              <a:rPr kumimoji="1" lang="ja-JP" altLang="en-US" sz="1400" dirty="0" smtClean="0"/>
              <a:t>の</a:t>
            </a:r>
            <a:r>
              <a:rPr kumimoji="1" lang="en-US" altLang="ja-JP" sz="1400" dirty="0" smtClean="0"/>
              <a:t>[</a:t>
            </a:r>
            <a:r>
              <a:rPr kumimoji="1" lang="ja-JP" altLang="en-US" sz="1400" dirty="0" smtClean="0"/>
              <a:t>⇨</a:t>
            </a:r>
            <a:r>
              <a:rPr kumimoji="1" lang="en-US" altLang="ja-JP" sz="1400" dirty="0" smtClean="0"/>
              <a:t>]</a:t>
            </a:r>
            <a:r>
              <a:rPr kumimoji="1" lang="ja-JP" altLang="en-US" sz="1400" dirty="0" smtClean="0"/>
              <a:t>や</a:t>
            </a:r>
            <a:r>
              <a:rPr kumimoji="1" lang="en-US" altLang="ja-JP" sz="1400" dirty="0" smtClean="0"/>
              <a:t>[A]</a:t>
            </a:r>
            <a:r>
              <a:rPr kumimoji="1" lang="ja-JP" altLang="en-US" sz="1400" dirty="0" smtClean="0"/>
              <a:t>の文字の刻印がある面が</a:t>
            </a:r>
            <a:endParaRPr kumimoji="1" lang="en-US" altLang="ja-JP" sz="1400" dirty="0" smtClean="0"/>
          </a:p>
          <a:p>
            <a:r>
              <a:rPr kumimoji="1" lang="ja-JP" altLang="en-US" sz="1400" dirty="0"/>
              <a:t>上</a:t>
            </a:r>
            <a:r>
              <a:rPr kumimoji="1" lang="ja-JP" altLang="en-US" sz="1400" dirty="0" smtClean="0"/>
              <a:t>になるようにする。</a:t>
            </a:r>
            <a:endParaRPr kumimoji="1" lang="en-US" altLang="ja-JP" sz="1400" dirty="0" smtClean="0"/>
          </a:p>
        </p:txBody>
      </p:sp>
      <p:cxnSp>
        <p:nvCxnSpPr>
          <p:cNvPr id="32" name="直線矢印コネクタ 31"/>
          <p:cNvCxnSpPr/>
          <p:nvPr/>
        </p:nvCxnSpPr>
        <p:spPr>
          <a:xfrm flipV="1">
            <a:off x="5057352" y="3591593"/>
            <a:ext cx="0" cy="357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rotWithShape="1">
          <a:blip r:embed="rId4" cstate="print">
            <a:extLst>
              <a:ext uri="{28A0092B-C50C-407E-A947-70E740481C1C}">
                <a14:useLocalDpi xmlns:a14="http://schemas.microsoft.com/office/drawing/2010/main" val="0"/>
              </a:ext>
            </a:extLst>
          </a:blip>
          <a:srcRect t="69121"/>
          <a:stretch/>
        </p:blipFill>
        <p:spPr>
          <a:xfrm>
            <a:off x="5427933" y="3701100"/>
            <a:ext cx="3087417" cy="457292"/>
          </a:xfrm>
          <a:prstGeom prst="rect">
            <a:avLst/>
          </a:prstGeom>
        </p:spPr>
      </p:pic>
      <p:sp>
        <p:nvSpPr>
          <p:cNvPr id="34" name="テキスト ボックス 33"/>
          <p:cNvSpPr txBox="1"/>
          <p:nvPr/>
        </p:nvSpPr>
        <p:spPr>
          <a:xfrm>
            <a:off x="5057352" y="3591593"/>
            <a:ext cx="415498" cy="369332"/>
          </a:xfrm>
          <a:prstGeom prst="rect">
            <a:avLst/>
          </a:prstGeom>
          <a:noFill/>
        </p:spPr>
        <p:txBody>
          <a:bodyPr wrap="none" rtlCol="0">
            <a:spAutoFit/>
          </a:bodyPr>
          <a:lstStyle/>
          <a:p>
            <a:r>
              <a:rPr kumimoji="1" lang="ja-JP" altLang="en-US" dirty="0" smtClean="0"/>
              <a:t>上</a:t>
            </a:r>
            <a:endParaRPr kumimoji="1" lang="ja-JP" altLang="en-US" dirty="0"/>
          </a:p>
        </p:txBody>
      </p:sp>
      <p:pic>
        <p:nvPicPr>
          <p:cNvPr id="36" name="図 35"/>
          <p:cNvPicPr>
            <a:picLocks noChangeAspect="1"/>
          </p:cNvPicPr>
          <p:nvPr/>
        </p:nvPicPr>
        <p:blipFill rotWithShape="1">
          <a:blip r:embed="rId4" cstate="print">
            <a:extLst>
              <a:ext uri="{28A0092B-C50C-407E-A947-70E740481C1C}">
                <a14:useLocalDpi xmlns:a14="http://schemas.microsoft.com/office/drawing/2010/main" val="0"/>
              </a:ext>
            </a:extLst>
          </a:blip>
          <a:srcRect t="69121"/>
          <a:stretch/>
        </p:blipFill>
        <p:spPr>
          <a:xfrm rot="10800000">
            <a:off x="5427933" y="5603332"/>
            <a:ext cx="3087417" cy="457292"/>
          </a:xfrm>
          <a:prstGeom prst="rect">
            <a:avLst/>
          </a:prstGeom>
        </p:spPr>
      </p:pic>
      <p:cxnSp>
        <p:nvCxnSpPr>
          <p:cNvPr id="37" name="直線矢印コネクタ 36"/>
          <p:cNvCxnSpPr/>
          <p:nvPr/>
        </p:nvCxnSpPr>
        <p:spPr>
          <a:xfrm flipV="1">
            <a:off x="5057352" y="5483767"/>
            <a:ext cx="0" cy="3571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5057352" y="5483767"/>
            <a:ext cx="415498" cy="369332"/>
          </a:xfrm>
          <a:prstGeom prst="rect">
            <a:avLst/>
          </a:prstGeom>
          <a:noFill/>
        </p:spPr>
        <p:txBody>
          <a:bodyPr wrap="none" rtlCol="0">
            <a:spAutoFit/>
          </a:bodyPr>
          <a:lstStyle/>
          <a:p>
            <a:r>
              <a:rPr kumimoji="1" lang="ja-JP" altLang="en-US" dirty="0" smtClean="0"/>
              <a:t>上</a:t>
            </a:r>
            <a:endParaRPr kumimoji="1" lang="ja-JP" altLang="en-US" dirty="0"/>
          </a:p>
        </p:txBody>
      </p:sp>
      <p:sp>
        <p:nvSpPr>
          <p:cNvPr id="39" name="乗算記号 38"/>
          <p:cNvSpPr>
            <a:spLocks noChangeAspect="1"/>
          </p:cNvSpPr>
          <p:nvPr/>
        </p:nvSpPr>
        <p:spPr>
          <a:xfrm>
            <a:off x="4829266" y="4431307"/>
            <a:ext cx="699043" cy="699043"/>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4724400" y="4405313"/>
            <a:ext cx="4067175" cy="1824037"/>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テキスト プレースホルダー 5"/>
          <p:cNvSpPr>
            <a:spLocks noGrp="1"/>
          </p:cNvSpPr>
          <p:nvPr>
            <p:ph type="body" sz="quarter" idx="15"/>
          </p:nvPr>
        </p:nvSpPr>
        <p:spPr>
          <a:xfrm>
            <a:off x="5602614" y="4620765"/>
            <a:ext cx="1884036" cy="349802"/>
          </a:xfrm>
        </p:spPr>
        <p:txBody>
          <a:bodyPr>
            <a:normAutofit lnSpcReduction="10000"/>
          </a:bodyPr>
          <a:lstStyle/>
          <a:p>
            <a:r>
              <a:rPr lang="en-US" altLang="ja-JP" dirty="0" smtClean="0"/>
              <a:t>[</a:t>
            </a:r>
            <a:r>
              <a:rPr lang="ja-JP" altLang="en-US" dirty="0" smtClean="0"/>
              <a:t>部品</a:t>
            </a:r>
            <a:r>
              <a:rPr lang="en-US" altLang="ja-JP" dirty="0" smtClean="0"/>
              <a:t>C]</a:t>
            </a:r>
            <a:r>
              <a:rPr lang="ja-JP" altLang="en-US" dirty="0" smtClean="0"/>
              <a:t>の向きに注意</a:t>
            </a:r>
            <a:endParaRPr kumimoji="1" lang="ja-JP" altLang="en-US" dirty="0"/>
          </a:p>
        </p:txBody>
      </p:sp>
    </p:spTree>
    <p:extLst>
      <p:ext uri="{BB962C8B-B14F-4D97-AF65-F5344CB8AC3E}">
        <p14:creationId xmlns:p14="http://schemas.microsoft.com/office/powerpoint/2010/main" val="177877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6229</TotalTime>
  <Words>1645</Words>
  <Application>Microsoft Office PowerPoint</Application>
  <PresentationFormat>画面に合わせる (4:3)</PresentationFormat>
  <Paragraphs>274</Paragraphs>
  <Slides>47</Slides>
  <Notes>8</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47</vt:i4>
      </vt:variant>
    </vt:vector>
  </HeadingPairs>
  <TitlesOfParts>
    <vt:vector size="55" baseType="lpstr">
      <vt:lpstr>Meiryo UI</vt:lpstr>
      <vt:lpstr>メイリオ</vt:lpstr>
      <vt:lpstr>游ゴシック</vt:lpstr>
      <vt:lpstr>游ゴシック Light</vt:lpstr>
      <vt:lpstr>Arial</vt:lpstr>
      <vt:lpstr>Calibri</vt:lpstr>
      <vt:lpstr>Calibri Light</vt:lpstr>
      <vt:lpstr>Office テーマ</vt:lpstr>
      <vt:lpstr>FabWalker ε 組立説明書</vt:lpstr>
      <vt:lpstr>FabWalker εとは</vt:lpstr>
      <vt:lpstr>工作に必要な道具</vt:lpstr>
      <vt:lpstr>パーツリスト (1/3)</vt:lpstr>
      <vt:lpstr>パーツリスト (2/3)</vt:lpstr>
      <vt:lpstr>パーツリスト (3/3)</vt:lpstr>
      <vt:lpstr>部品の取り外し方</vt:lpstr>
      <vt:lpstr>胴体に使う部品の確認</vt:lpstr>
      <vt:lpstr>組み立ての注意点</vt:lpstr>
      <vt:lpstr>接着剤をつける</vt:lpstr>
      <vt:lpstr>部品をはめ込む</vt:lpstr>
      <vt:lpstr>[部品A]の取り付け</vt:lpstr>
      <vt:lpstr>同様の作業を繰り返す</vt:lpstr>
      <vt:lpstr>足に使う部品の確認</vt:lpstr>
      <vt:lpstr>[部品E]を[部品D]に取り付ける</vt:lpstr>
      <vt:lpstr>[部品F]の貼り合わせ</vt:lpstr>
      <vt:lpstr>足部品の外観</vt:lpstr>
      <vt:lpstr>両面テープを切る</vt:lpstr>
      <vt:lpstr>クリップに両面テープを貼る</vt:lpstr>
      <vt:lpstr>クリップを足に貼り付ける</vt:lpstr>
      <vt:lpstr>足にサーボホーンを取り付ける</vt:lpstr>
      <vt:lpstr>足にサーボホーンを取り付ける</vt:lpstr>
      <vt:lpstr>足部品の外観</vt:lpstr>
      <vt:lpstr>両面テープを電池ボックスに貼り付ける</vt:lpstr>
      <vt:lpstr>電池ボックスを胴体部品に貼り付ける</vt:lpstr>
      <vt:lpstr>部品の確認</vt:lpstr>
      <vt:lpstr>結束バンドの悪い締め方と良い締め方</vt:lpstr>
      <vt:lpstr>サーボモーターを胴体に固定する</vt:lpstr>
      <vt:lpstr>結束バンドを穴に通す</vt:lpstr>
      <vt:lpstr>結束バンドをしっかりと締める</vt:lpstr>
      <vt:lpstr>電池ボックスのケーブルを穴に通す</vt:lpstr>
      <vt:lpstr>部品の確認</vt:lpstr>
      <vt:lpstr>胴体に制御基板を取り付ける</vt:lpstr>
      <vt:lpstr>結束バンドで固定する</vt:lpstr>
      <vt:lpstr>配線をする</vt:lpstr>
      <vt:lpstr>サーボモーターのケーブルは向きに注意！</vt:lpstr>
      <vt:lpstr>結束バンドで整える</vt:lpstr>
      <vt:lpstr>サーボモーターの初期角度設定</vt:lpstr>
      <vt:lpstr>足を胴体に取り付ける</vt:lpstr>
      <vt:lpstr>足を胴体に取り付ける</vt:lpstr>
      <vt:lpstr>ネジで固定する</vt:lpstr>
      <vt:lpstr>これで本体は完成！！</vt:lpstr>
      <vt:lpstr>クリップに「足」を取り付けよう！</vt:lpstr>
      <vt:lpstr>サンプルプログラムで歩かせる（スイッチ等の名称）</vt:lpstr>
      <vt:lpstr>サンプルプログラムで歩かせる（実行手順）</vt:lpstr>
      <vt:lpstr>サンプルプログラムで歩かせる（動きを止める）</vt:lpstr>
      <vt:lpstr>サンプルプログラムで歩かせる（歩幅・スピードを調整）</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家族で楽しむ IoT 入門講座 “振動センサーモジュールでスマホにお知らせガジェット”をつくろう！</dc:title>
  <dc:creator>ozawa</dc:creator>
  <cp:lastModifiedBy>kawashima</cp:lastModifiedBy>
  <cp:revision>421</cp:revision>
  <cp:lastPrinted>2017-04-11T00:20:39Z</cp:lastPrinted>
  <dcterms:created xsi:type="dcterms:W3CDTF">2016-06-23T03:40:51Z</dcterms:created>
  <dcterms:modified xsi:type="dcterms:W3CDTF">2017-08-10T01:15:41Z</dcterms:modified>
</cp:coreProperties>
</file>